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2" r:id="rId2"/>
    <p:sldId id="280" r:id="rId3"/>
    <p:sldId id="265" r:id="rId4"/>
    <p:sldId id="297" r:id="rId5"/>
    <p:sldId id="267" r:id="rId6"/>
    <p:sldId id="285" r:id="rId7"/>
    <p:sldId id="269" r:id="rId8"/>
    <p:sldId id="271" r:id="rId9"/>
    <p:sldId id="289" r:id="rId10"/>
    <p:sldId id="281" r:id="rId11"/>
    <p:sldId id="272" r:id="rId12"/>
    <p:sldId id="282" r:id="rId13"/>
    <p:sldId id="283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79" r:id="rId22"/>
    <p:sldId id="286" r:id="rId23"/>
    <p:sldId id="287" r:id="rId24"/>
    <p:sldId id="288" r:id="rId25"/>
    <p:sldId id="284" r:id="rId26"/>
    <p:sldId id="270" r:id="rId27"/>
    <p:sldId id="277" r:id="rId28"/>
    <p:sldId id="274" r:id="rId29"/>
    <p:sldId id="276" r:id="rId30"/>
    <p:sldId id="259" r:id="rId31"/>
    <p:sldId id="258" r:id="rId32"/>
    <p:sldId id="260" r:id="rId33"/>
    <p:sldId id="278" r:id="rId34"/>
    <p:sldId id="261" r:id="rId35"/>
    <p:sldId id="263" r:id="rId36"/>
    <p:sldId id="264" r:id="rId37"/>
    <p:sldId id="26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oàng Vũ Lê" initials="HL" lastIdx="1" clrIdx="0">
    <p:extLst>
      <p:ext uri="{19B8F6BF-5375-455C-9EA6-DF929625EA0E}">
        <p15:presenceInfo xmlns:p15="http://schemas.microsoft.com/office/powerpoint/2012/main" userId="abd46af71084c35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060"/>
    <a:srgbClr val="0D414B"/>
    <a:srgbClr val="167082"/>
    <a:srgbClr val="FF7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518" autoAdjust="0"/>
  </p:normalViewPr>
  <p:slideViewPr>
    <p:cSldViewPr snapToGrid="0">
      <p:cViewPr varScale="1">
        <p:scale>
          <a:sx n="73" d="100"/>
          <a:sy n="73" d="100"/>
        </p:scale>
        <p:origin x="1070" y="8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D3BBAB-BD9E-419C-9080-52A6E827599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44DE4F-FB5A-424F-9DE3-FA3395E6FDFF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1.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Giới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thiệu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31675509-0D05-4E16-BEAF-827944ADD5DF}" type="parTrans" cxnId="{EC5FAE30-FDE4-455A-A248-43428AD0EFCA}">
      <dgm:prSet/>
      <dgm:spPr/>
      <dgm:t>
        <a:bodyPr/>
        <a:lstStyle/>
        <a:p>
          <a:endParaRPr lang="en-US" sz="2400"/>
        </a:p>
      </dgm:t>
    </dgm:pt>
    <dgm:pt modelId="{8D59A8B9-001A-4679-9AA8-50E1E59318DD}" type="sibTrans" cxnId="{EC5FAE30-FDE4-455A-A248-43428AD0EFCA}">
      <dgm:prSet/>
      <dgm:spPr/>
      <dgm:t>
        <a:bodyPr/>
        <a:lstStyle/>
        <a:p>
          <a:endParaRPr lang="en-US" sz="2400"/>
        </a:p>
      </dgm:t>
    </dgm:pt>
    <dgm:pt modelId="{B420623B-752A-45DC-B477-D409C9F92E83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2. </a:t>
          </a:r>
          <a:r>
            <a:rPr lang="vi-VN" sz="2400" dirty="0">
              <a:latin typeface="iCiel Gotham Medium" pitchFamily="50" charset="0"/>
              <a:cs typeface="iCiel Gotham Medium" pitchFamily="50" charset="0"/>
            </a:rPr>
            <a:t>Triển khai giải pháp Oracle Data Guard cho cơ sở dữ liệu hệ thống xếp hạng tín dụng của SHBFinance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BC176768-D543-40CC-A169-CB4C5DD30E12}" type="parTrans" cxnId="{3A7C082B-2B1B-4599-8CB4-DBD8B90C9A34}">
      <dgm:prSet/>
      <dgm:spPr/>
      <dgm:t>
        <a:bodyPr/>
        <a:lstStyle/>
        <a:p>
          <a:endParaRPr lang="en-US" sz="2400"/>
        </a:p>
      </dgm:t>
    </dgm:pt>
    <dgm:pt modelId="{F3FC1823-7EB8-4DF0-B94B-2995EDFA8866}" type="sibTrans" cxnId="{3A7C082B-2B1B-4599-8CB4-DBD8B90C9A34}">
      <dgm:prSet/>
      <dgm:spPr/>
      <dgm:t>
        <a:bodyPr/>
        <a:lstStyle/>
        <a:p>
          <a:endParaRPr lang="en-US" sz="2400"/>
        </a:p>
      </dgm:t>
    </dgm:pt>
    <dgm:pt modelId="{6E2C8C99-2B5F-48F8-9152-4DDD2607F571}">
      <dgm:prSet phldrT="[Text]" custT="1"/>
      <dgm:spPr/>
      <dgm:t>
        <a:bodyPr/>
        <a:lstStyle/>
        <a:p>
          <a:r>
            <a:rPr lang="en-US" sz="2400" dirty="0">
              <a:latin typeface="iCiel Gotham Medium" pitchFamily="50" charset="0"/>
              <a:cs typeface="iCiel Gotham Medium" pitchFamily="50" charset="0"/>
            </a:rPr>
            <a:t>3.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dirty="0" err="1">
              <a:latin typeface="iCiel Gotham Medium" pitchFamily="50" charset="0"/>
              <a:cs typeface="iCiel Gotham Medium" pitchFamily="50" charset="0"/>
            </a:rPr>
            <a:t>luận</a:t>
          </a:r>
          <a:endParaRPr lang="en-US" sz="2400" dirty="0">
            <a:latin typeface="iCiel Gotham Medium" pitchFamily="50" charset="0"/>
            <a:cs typeface="iCiel Gotham Medium" pitchFamily="50" charset="0"/>
          </a:endParaRPr>
        </a:p>
      </dgm:t>
    </dgm:pt>
    <dgm:pt modelId="{B1C94353-8EA0-496A-8ADE-33868B44D721}" type="parTrans" cxnId="{D753567C-3D29-48B8-88E3-2D586721AFA2}">
      <dgm:prSet/>
      <dgm:spPr/>
      <dgm:t>
        <a:bodyPr/>
        <a:lstStyle/>
        <a:p>
          <a:endParaRPr lang="en-US" sz="2400"/>
        </a:p>
      </dgm:t>
    </dgm:pt>
    <dgm:pt modelId="{03A2D6F3-99E9-481F-841A-9AD33793F872}" type="sibTrans" cxnId="{D753567C-3D29-48B8-88E3-2D586721AFA2}">
      <dgm:prSet/>
      <dgm:spPr/>
      <dgm:t>
        <a:bodyPr/>
        <a:lstStyle/>
        <a:p>
          <a:endParaRPr lang="en-US" sz="2400"/>
        </a:p>
      </dgm:t>
    </dgm:pt>
    <dgm:pt modelId="{ACFC89B9-5F9B-4FFF-954C-F748C72327FA}" type="pres">
      <dgm:prSet presAssocID="{51D3BBAB-BD9E-419C-9080-52A6E8275995}" presName="linear" presStyleCnt="0">
        <dgm:presLayoutVars>
          <dgm:animLvl val="lvl"/>
          <dgm:resizeHandles val="exact"/>
        </dgm:presLayoutVars>
      </dgm:prSet>
      <dgm:spPr/>
    </dgm:pt>
    <dgm:pt modelId="{725CDCF5-6FD4-40FE-A7A8-B2D3FDCBCCE3}" type="pres">
      <dgm:prSet presAssocID="{5144DE4F-FB5A-424F-9DE3-FA3395E6FDFF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5FA850-1C3A-409A-B7A3-ABEAE5E6ACCD}" type="pres">
      <dgm:prSet presAssocID="{8D59A8B9-001A-4679-9AA8-50E1E59318DD}" presName="spacer" presStyleCnt="0"/>
      <dgm:spPr/>
    </dgm:pt>
    <dgm:pt modelId="{932C4D13-FD04-4849-B121-A84AA7D8FFFE}" type="pres">
      <dgm:prSet presAssocID="{B420623B-752A-45DC-B477-D409C9F92E83}" presName="parentText" presStyleLbl="node1" presStyleIdx="1" presStyleCnt="3" custScaleY="119159">
        <dgm:presLayoutVars>
          <dgm:chMax val="0"/>
          <dgm:bulletEnabled val="1"/>
        </dgm:presLayoutVars>
      </dgm:prSet>
      <dgm:spPr/>
    </dgm:pt>
    <dgm:pt modelId="{2DA179C9-31B1-46B6-98A2-4F32612AE92D}" type="pres">
      <dgm:prSet presAssocID="{F3FC1823-7EB8-4DF0-B94B-2995EDFA8866}" presName="spacer" presStyleCnt="0"/>
      <dgm:spPr/>
    </dgm:pt>
    <dgm:pt modelId="{DC73A5A6-4816-4263-84D6-A617CD79BE53}" type="pres">
      <dgm:prSet presAssocID="{6E2C8C99-2B5F-48F8-9152-4DDD2607F57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3515709-C9F8-4E33-B49C-4C044A1BC1E0}" type="presOf" srcId="{51D3BBAB-BD9E-419C-9080-52A6E8275995}" destId="{ACFC89B9-5F9B-4FFF-954C-F748C72327FA}" srcOrd="0" destOrd="0" presId="urn:microsoft.com/office/officeart/2005/8/layout/vList2"/>
    <dgm:cxn modelId="{A278411C-1BCC-429C-B7E2-14E90E4D0A76}" type="presOf" srcId="{B420623B-752A-45DC-B477-D409C9F92E83}" destId="{932C4D13-FD04-4849-B121-A84AA7D8FFFE}" srcOrd="0" destOrd="0" presId="urn:microsoft.com/office/officeart/2005/8/layout/vList2"/>
    <dgm:cxn modelId="{3A7C082B-2B1B-4599-8CB4-DBD8B90C9A34}" srcId="{51D3BBAB-BD9E-419C-9080-52A6E8275995}" destId="{B420623B-752A-45DC-B477-D409C9F92E83}" srcOrd="1" destOrd="0" parTransId="{BC176768-D543-40CC-A169-CB4C5DD30E12}" sibTransId="{F3FC1823-7EB8-4DF0-B94B-2995EDFA8866}"/>
    <dgm:cxn modelId="{EC5FAE30-FDE4-455A-A248-43428AD0EFCA}" srcId="{51D3BBAB-BD9E-419C-9080-52A6E8275995}" destId="{5144DE4F-FB5A-424F-9DE3-FA3395E6FDFF}" srcOrd="0" destOrd="0" parTransId="{31675509-0D05-4E16-BEAF-827944ADD5DF}" sibTransId="{8D59A8B9-001A-4679-9AA8-50E1E59318DD}"/>
    <dgm:cxn modelId="{C0498041-EB99-4468-A6D2-91C536EAD942}" type="presOf" srcId="{5144DE4F-FB5A-424F-9DE3-FA3395E6FDFF}" destId="{725CDCF5-6FD4-40FE-A7A8-B2D3FDCBCCE3}" srcOrd="0" destOrd="0" presId="urn:microsoft.com/office/officeart/2005/8/layout/vList2"/>
    <dgm:cxn modelId="{94161473-8314-42C8-8A8F-F639C7A87EAA}" type="presOf" srcId="{6E2C8C99-2B5F-48F8-9152-4DDD2607F571}" destId="{DC73A5A6-4816-4263-84D6-A617CD79BE53}" srcOrd="0" destOrd="0" presId="urn:microsoft.com/office/officeart/2005/8/layout/vList2"/>
    <dgm:cxn modelId="{D753567C-3D29-48B8-88E3-2D586721AFA2}" srcId="{51D3BBAB-BD9E-419C-9080-52A6E8275995}" destId="{6E2C8C99-2B5F-48F8-9152-4DDD2607F571}" srcOrd="2" destOrd="0" parTransId="{B1C94353-8EA0-496A-8ADE-33868B44D721}" sibTransId="{03A2D6F3-99E9-481F-841A-9AD33793F872}"/>
    <dgm:cxn modelId="{9AD223D2-6978-46AE-BB14-D662AB264142}" type="presParOf" srcId="{ACFC89B9-5F9B-4FFF-954C-F748C72327FA}" destId="{725CDCF5-6FD4-40FE-A7A8-B2D3FDCBCCE3}" srcOrd="0" destOrd="0" presId="urn:microsoft.com/office/officeart/2005/8/layout/vList2"/>
    <dgm:cxn modelId="{88DE469F-60E9-4D60-BDE5-6A9C8671D1D5}" type="presParOf" srcId="{ACFC89B9-5F9B-4FFF-954C-F748C72327FA}" destId="{1E5FA850-1C3A-409A-B7A3-ABEAE5E6ACCD}" srcOrd="1" destOrd="0" presId="urn:microsoft.com/office/officeart/2005/8/layout/vList2"/>
    <dgm:cxn modelId="{B0B59A6D-19A1-4B7A-9309-D239E71FD025}" type="presParOf" srcId="{ACFC89B9-5F9B-4FFF-954C-F748C72327FA}" destId="{932C4D13-FD04-4849-B121-A84AA7D8FFFE}" srcOrd="2" destOrd="0" presId="urn:microsoft.com/office/officeart/2005/8/layout/vList2"/>
    <dgm:cxn modelId="{52ECE03A-61A8-4D24-85DA-00B53746CFCB}" type="presParOf" srcId="{ACFC89B9-5F9B-4FFF-954C-F748C72327FA}" destId="{2DA179C9-31B1-46B6-98A2-4F32612AE92D}" srcOrd="3" destOrd="0" presId="urn:microsoft.com/office/officeart/2005/8/layout/vList2"/>
    <dgm:cxn modelId="{46398B5A-5694-4D52-99AB-9DEDBFA98E4E}" type="presParOf" srcId="{ACFC89B9-5F9B-4FFF-954C-F748C72327FA}" destId="{DC73A5A6-4816-4263-84D6-A617CD79BE5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5CDCF5-6FD4-40FE-A7A8-B2D3FDCBCCE3}">
      <dsp:nvSpPr>
        <dsp:cNvPr id="0" name=""/>
        <dsp:cNvSpPr/>
      </dsp:nvSpPr>
      <dsp:spPr>
        <a:xfrm>
          <a:off x="0" y="15192"/>
          <a:ext cx="6266756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1.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Giới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thiệu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63569" y="78761"/>
        <a:ext cx="6139618" cy="1175072"/>
      </dsp:txXfrm>
    </dsp:sp>
    <dsp:sp modelId="{932C4D13-FD04-4849-B121-A84AA7D8FFFE}">
      <dsp:nvSpPr>
        <dsp:cNvPr id="0" name=""/>
        <dsp:cNvSpPr/>
      </dsp:nvSpPr>
      <dsp:spPr>
        <a:xfrm>
          <a:off x="0" y="1470042"/>
          <a:ext cx="6266756" cy="1551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2. </a:t>
          </a:r>
          <a:r>
            <a:rPr lang="vi-VN" sz="2400" kern="1200" dirty="0">
              <a:latin typeface="iCiel Gotham Medium" pitchFamily="50" charset="0"/>
              <a:cs typeface="iCiel Gotham Medium" pitchFamily="50" charset="0"/>
            </a:rPr>
            <a:t>Triển khai giải pháp Oracle Data Guard cho cơ sở dữ liệu hệ thống xếp hạng tín dụng của SHBFinance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75748" y="1545790"/>
        <a:ext cx="6115260" cy="1400204"/>
      </dsp:txXfrm>
    </dsp:sp>
    <dsp:sp modelId="{DC73A5A6-4816-4263-84D6-A617CD79BE53}">
      <dsp:nvSpPr>
        <dsp:cNvPr id="0" name=""/>
        <dsp:cNvSpPr/>
      </dsp:nvSpPr>
      <dsp:spPr>
        <a:xfrm>
          <a:off x="0" y="3174383"/>
          <a:ext cx="6266756" cy="13022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3.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Kết</a:t>
          </a:r>
          <a:r>
            <a:rPr lang="en-US" sz="2400" kern="1200" dirty="0">
              <a:latin typeface="iCiel Gotham Medium" pitchFamily="50" charset="0"/>
              <a:cs typeface="iCiel Gotham Medium" pitchFamily="50" charset="0"/>
            </a:rPr>
            <a:t> </a:t>
          </a:r>
          <a:r>
            <a:rPr lang="en-US" sz="2400" kern="1200" dirty="0" err="1">
              <a:latin typeface="iCiel Gotham Medium" pitchFamily="50" charset="0"/>
              <a:cs typeface="iCiel Gotham Medium" pitchFamily="50" charset="0"/>
            </a:rPr>
            <a:t>luận</a:t>
          </a:r>
          <a:endParaRPr lang="en-US" sz="2400" kern="1200" dirty="0">
            <a:latin typeface="iCiel Gotham Medium" pitchFamily="50" charset="0"/>
            <a:cs typeface="iCiel Gotham Medium" pitchFamily="50" charset="0"/>
          </a:endParaRPr>
        </a:p>
      </dsp:txBody>
      <dsp:txXfrm>
        <a:off x="63569" y="3237952"/>
        <a:ext cx="6139618" cy="11750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38D92B9-E22D-FEC9-1B56-E338878ED2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8F6C90A-A396-696B-0221-EF7A58F52A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3B91D9-1A03-4EB6-8B49-ED880EA711EE}" type="datetimeFigureOut">
              <a:rPr lang="en-US" smtClean="0"/>
              <a:t>05/11/2024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61B7D-7EC6-B66B-8FF7-4ABBD967D8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91A9C3-A1C6-69E3-9842-09B7DAC24F4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9AD377-AC55-4CD7-AECC-FA769F785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6087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20729-4340-449A-A1A2-439F915FFF49}" type="datetimeFigureOut">
              <a:rPr lang="en-US" smtClean="0"/>
              <a:t>05/11/2024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0DDFF-E56F-442C-B8F9-136B3AF0A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707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8325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 Guard,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nói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thể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…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COMMIT,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được gửi sang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 File.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với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ASYNC: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COMMIT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--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SYNC,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ACK,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ACK.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Performance: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ASYNC,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đoạn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xảy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Availability: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Protection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khoảng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Sau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Perfomance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gửi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Ping tới CSDL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trễ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 quá trình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treo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racũng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3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còn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có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trò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…,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bây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… -&gt;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giảm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thiểu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ngừng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thống.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4614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11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8290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4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2280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7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7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: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hạ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,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,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sở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ty.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456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Bối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đây</a:t>
            </a:r>
            <a:r>
              <a:rPr lang="en-US" dirty="0"/>
              <a:t>: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thứ 3.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(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quá 12 </a:t>
            </a:r>
            <a:r>
              <a:rPr lang="en-US" dirty="0" err="1"/>
              <a:t>tiếng</a:t>
            </a:r>
            <a:r>
              <a:rPr lang="en-US" dirty="0"/>
              <a:t>),  </a:t>
            </a:r>
            <a:r>
              <a:rPr lang="en-US" dirty="0" err="1"/>
              <a:t>quy</a:t>
            </a:r>
            <a:r>
              <a:rPr lang="en-US" dirty="0"/>
              <a:t> trình </a:t>
            </a:r>
            <a:r>
              <a:rPr lang="en-US" dirty="0" err="1"/>
              <a:t>thủ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,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, </a:t>
            </a:r>
            <a:r>
              <a:rPr lang="en-US" dirty="0" err="1"/>
              <a:t>uy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.</a:t>
            </a:r>
          </a:p>
          <a:p>
            <a:r>
              <a:rPr lang="en-US" dirty="0"/>
              <a:t>- Full backup nightly</a:t>
            </a:r>
          </a:p>
          <a:p>
            <a:r>
              <a:rPr lang="en-US" dirty="0"/>
              <a:t>- Trigger 3</a:t>
            </a:r>
            <a:r>
              <a:rPr lang="en-US" baseline="30000" dirty="0"/>
              <a:t>rd</a:t>
            </a:r>
            <a:r>
              <a:rPr lang="en-US" dirty="0"/>
              <a:t>: replace (4h), recreate &amp; recovery env. from prev. backup. Contract: 24h </a:t>
            </a:r>
          </a:p>
          <a:p>
            <a:r>
              <a:rPr lang="en-US" dirty="0"/>
              <a:t>- Manual task</a:t>
            </a:r>
          </a:p>
          <a:p>
            <a:endParaRPr lang="en-US" dirty="0"/>
          </a:p>
          <a:p>
            <a:r>
              <a:rPr lang="en-US" dirty="0" err="1"/>
              <a:t>Khoảng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, bang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-&gt; redo data gửi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trễ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được CSDL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594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9670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631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75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580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0186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842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92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thuật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doanh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cố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chấp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rủi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thống.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…</a:t>
            </a:r>
          </a:p>
          <a:p>
            <a:pPr marL="0" indent="0">
              <a:buFontTx/>
              <a:buNone/>
            </a:pPr>
            <a:r>
              <a:rPr lang="en-US" dirty="0"/>
              <a:t>---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gây</a:t>
            </a:r>
            <a:r>
              <a:rPr lang="en-US" dirty="0"/>
              <a:t> </a:t>
            </a:r>
            <a:r>
              <a:rPr lang="en-US" dirty="0" err="1"/>
              <a:t>gián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thống -&gt;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,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góp</a:t>
            </a:r>
            <a:r>
              <a:rPr lang="en-US" dirty="0"/>
              <a:t> phần </a:t>
            </a:r>
            <a:r>
              <a:rPr lang="en-US" dirty="0" err="1"/>
              <a:t>nhỏ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ISO: </a:t>
            </a:r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mực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thế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,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ISO 27001: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quốc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và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an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–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cần</a:t>
            </a:r>
            <a:r>
              <a:rPr lang="en-US" dirty="0"/>
              <a:t> có </a:t>
            </a:r>
            <a:r>
              <a:rPr lang="en-US" dirty="0" err="1"/>
              <a:t>yếu</a:t>
            </a:r>
            <a:r>
              <a:rPr lang="en-US" dirty="0"/>
              <a:t> </a:t>
            </a:r>
            <a:r>
              <a:rPr lang="en-US" dirty="0" err="1"/>
              <a:t>tố</a:t>
            </a:r>
            <a:r>
              <a:rPr lang="en-US" dirty="0"/>
              <a:t> Availability: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,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và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(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dừng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, có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hoạch</a:t>
            </a:r>
            <a:r>
              <a:rPr lang="en-US" dirty="0"/>
              <a:t>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phó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)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097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hoạch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dự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phòng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CSDL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khai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RAC (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CSDL có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Instance,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cân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lớn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và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Sao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RMAN,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 với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nửa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đêm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tuần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dù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chiến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và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suất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…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ISO 27001</a:t>
            </a:r>
          </a:p>
          <a:p>
            <a:pPr marL="171450" indent="-171450">
              <a:buFontTx/>
              <a:buChar char="-"/>
            </a:pPr>
            <a:r>
              <a:rPr lang="en-US" dirty="0"/>
              <a:t>CSDL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và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Sao </a:t>
            </a:r>
            <a:r>
              <a:rPr lang="en-US" dirty="0" err="1"/>
              <a:t>lưu</a:t>
            </a:r>
            <a:r>
              <a:rPr lang="en-US" dirty="0"/>
              <a:t> được lên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với RMAN,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Thể </a:t>
            </a:r>
            <a:r>
              <a:rPr lang="en-US" dirty="0" err="1"/>
              <a:t>hiện</a:t>
            </a:r>
            <a:r>
              <a:rPr lang="en-US" dirty="0"/>
              <a:t> qua 2 </a:t>
            </a:r>
            <a:r>
              <a:rPr lang="en-US" dirty="0" err="1"/>
              <a:t>bài</a:t>
            </a:r>
            <a:r>
              <a:rPr lang="en-US" dirty="0"/>
              <a:t>: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</a:t>
            </a:r>
            <a:r>
              <a:rPr lang="en-US" dirty="0" err="1"/>
              <a:t>tiếng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),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so với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do quá trình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-&gt;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3955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CSDL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trữ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và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Sao </a:t>
            </a:r>
            <a:r>
              <a:rPr lang="en-US" dirty="0" err="1"/>
              <a:t>lưu</a:t>
            </a:r>
            <a:r>
              <a:rPr lang="en-US" dirty="0"/>
              <a:t> được lên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với RMAN,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còn</a:t>
            </a:r>
            <a:r>
              <a:rPr lang="en-US" dirty="0"/>
              <a:t> </a:t>
            </a:r>
            <a:r>
              <a:rPr lang="en-US" dirty="0" err="1"/>
              <a:t>bất</a:t>
            </a:r>
            <a:r>
              <a:rPr lang="en-US" dirty="0"/>
              <a:t> </a:t>
            </a:r>
            <a:r>
              <a:rPr lang="en-US" dirty="0" err="1"/>
              <a:t>cập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Thể </a:t>
            </a:r>
            <a:r>
              <a:rPr lang="en-US" dirty="0" err="1"/>
              <a:t>hiện</a:t>
            </a:r>
            <a:r>
              <a:rPr lang="en-US" dirty="0"/>
              <a:t> qua 2 </a:t>
            </a:r>
            <a:r>
              <a:rPr lang="en-US" dirty="0" err="1"/>
              <a:t>bài</a:t>
            </a:r>
            <a:r>
              <a:rPr lang="en-US" dirty="0"/>
              <a:t>: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băng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,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khôi</a:t>
            </a:r>
            <a:r>
              <a:rPr lang="en-US" dirty="0"/>
              <a:t>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(</a:t>
            </a:r>
            <a:r>
              <a:rPr lang="en-US" dirty="0" err="1"/>
              <a:t>tiếng</a:t>
            </a:r>
            <a:r>
              <a:rPr lang="en-US" dirty="0"/>
              <a:t>/</a:t>
            </a:r>
            <a:r>
              <a:rPr lang="en-US" dirty="0" err="1"/>
              <a:t>ngày</a:t>
            </a:r>
            <a:r>
              <a:rPr lang="en-US" dirty="0"/>
              <a:t>),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</a:t>
            </a:r>
            <a:r>
              <a:rPr lang="en-US" dirty="0" err="1"/>
              <a:t>kịp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so với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mất</a:t>
            </a:r>
            <a:r>
              <a:rPr lang="en-US" dirty="0"/>
              <a:t> do quá trình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-&gt; </a:t>
            </a:r>
            <a:r>
              <a:rPr lang="en-US" dirty="0" err="1"/>
              <a:t>mất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doanh</a:t>
            </a:r>
            <a:r>
              <a:rPr lang="en-US" dirty="0"/>
              <a:t> </a:t>
            </a:r>
            <a:r>
              <a:rPr lang="en-US" dirty="0" err="1"/>
              <a:t>nghiệp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gọn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4145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bởi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7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Trung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1 với CSDL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,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Duy </a:t>
            </a:r>
            <a:r>
              <a:rPr lang="en-US" dirty="0" err="1"/>
              <a:t>trì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 được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 với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ở TTDL 2</a:t>
            </a:r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cứng</a:t>
            </a:r>
            <a:r>
              <a:rPr lang="en-US" dirty="0"/>
              <a:t> có thể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TTDL 2 </a:t>
            </a:r>
            <a:r>
              <a:rPr lang="en-US" dirty="0" err="1"/>
              <a:t>thường</a:t>
            </a:r>
            <a:r>
              <a:rPr lang="en-US" dirty="0"/>
              <a:t> được </a:t>
            </a:r>
            <a:r>
              <a:rPr lang="en-US" dirty="0" err="1"/>
              <a:t>điều</a:t>
            </a:r>
            <a:r>
              <a:rPr lang="en-US" dirty="0"/>
              <a:t> chỉnh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-&gt;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kiệm</a:t>
            </a:r>
            <a:r>
              <a:rPr lang="en-US" dirty="0"/>
              <a:t> chi </a:t>
            </a:r>
            <a:r>
              <a:rPr lang="en-US" dirty="0" err="1"/>
              <a:t>phí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Phần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Software EE, </a:t>
            </a:r>
            <a:r>
              <a:rPr lang="en-US" dirty="0" err="1"/>
              <a:t>hệ</a:t>
            </a:r>
            <a:r>
              <a:rPr lang="en-US" dirty="0"/>
              <a:t> thống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(ASM, OMF </a:t>
            </a:r>
            <a:r>
              <a:rPr lang="en-US" dirty="0" err="1"/>
              <a:t>hoặc</a:t>
            </a:r>
            <a:r>
              <a:rPr lang="en-US" dirty="0"/>
              <a:t> File Systems)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TTDL được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mặt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, </a:t>
            </a:r>
            <a:r>
              <a:rPr lang="en-US" dirty="0" err="1"/>
              <a:t>nhằm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chống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thời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nhật</a:t>
            </a:r>
            <a:r>
              <a:rPr lang="en-US" dirty="0"/>
              <a:t>: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hóa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mới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. CSDL chỉnh </a:t>
            </a:r>
            <a:r>
              <a:rPr lang="en-US" dirty="0" err="1"/>
              <a:t>phục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, gửi </a:t>
            </a:r>
            <a:r>
              <a:rPr lang="en-US" dirty="0" err="1"/>
              <a:t>cho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</a:t>
            </a:r>
            <a:r>
              <a:rPr lang="en-US" dirty="0" err="1"/>
              <a:t>nhận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22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Xảy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cố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CSDL </a:t>
            </a:r>
            <a:r>
              <a:rPr lang="en-US" dirty="0" err="1"/>
              <a:t>chính</a:t>
            </a:r>
            <a:r>
              <a:rPr lang="en-US" dirty="0"/>
              <a:t>: Fail-over,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CSDL dự </a:t>
            </a:r>
            <a:r>
              <a:rPr lang="en-US" dirty="0" err="1"/>
              <a:t>phòng</a:t>
            </a:r>
            <a:r>
              <a:rPr lang="en-US" dirty="0"/>
              <a:t> sang CSDL chỉnh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động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9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Data: redo data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lệnh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update,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đầu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tiên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thống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kiếm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lên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xử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(Data Buffer Cache). Khi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được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Redo Log Buffer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Redo Logs: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vụ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lâu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dài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bộ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nhớ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xuống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đĩa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Media Recovery: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concept recovery và backup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oracle,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media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trữ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) – datafile có thể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hỏng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-&gt; Media Recovery,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data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Redo Logs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khôi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datafiles,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datafile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nhật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kịp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0DDFF-E56F-442C-B8F9-136B3AF0A1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701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4861C-81FB-3CC0-23E6-8DA4D08CA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F9A60-328C-C847-07AD-784452B35D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DB96B-2DD2-A033-A84C-D9071190E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CDCD4-9471-4509-95E1-3BD671D390A7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FC8E1-9064-3AB7-1DA1-C4DA3B8CA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18D0A2-B6DC-A01F-C412-63E7A4CC8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9FCB76-85D5-0F8B-456B-51E5BB64D3A4}"/>
              </a:ext>
            </a:extLst>
          </p:cNvPr>
          <p:cNvSpPr/>
          <p:nvPr userDrawn="1"/>
        </p:nvSpPr>
        <p:spPr>
          <a:xfrm>
            <a:off x="83998" y="81000"/>
            <a:ext cx="12024000" cy="66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endParaRPr lang="en-US" sz="1800" kern="100" dirty="0">
              <a:solidFill>
                <a:schemeClr val="accent1">
                  <a:lumMod val="75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710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FB2E1-BB0B-511B-E6C6-101D6567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E32A8B-B7A7-E3EA-C9E6-7D520920D1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606E60-7D5B-5884-F128-6E3980951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12C15-A545-48C1-AE0B-8F018D807D69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4C2DF-AD07-7C8B-A49D-A42E2F356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150A6E-1B1D-59DA-A480-EAB09329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75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788790-47FB-A38E-47D9-FEF3110C2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1FA0A1-6EBF-97F3-00EF-1573B5012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90E94-3DE4-ACF7-EB09-1749C330A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F5FC6-A4CC-4110-BDE8-DFF870C59424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C1D27-4847-B7B5-1850-99013538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9F015-54A2-3A53-8C69-422EE6866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3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4A8F6-EFC4-D5A5-7FF2-A52F165B66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FA5695-72A4-3CC1-FA40-7CB66C01E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0D6AC-5862-48C0-9FCF-95E6F59F59CB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53600-008E-6C43-CB5A-327EF2A9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00A34-9826-0AF2-1A74-D09098895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885707F3-A2E0-79D1-7DFE-FCA7143F2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5942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2F449-6EBB-B058-6981-A85E143C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D44F3-5ED2-B6F5-838E-140866DA46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C05331-A11F-B400-74AB-16B8460D0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C9FF7C-4F1B-498E-B03A-3CE369A082F3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BC414-114F-5706-4650-0D594307A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2CCB01-A242-B7E8-0BBD-2A532519F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1513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86AB7-EA2E-F576-6A43-50F8143E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028E9-D0C6-2FC0-98C1-40E0D097214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12F9F8-720E-9CEC-F822-86692D048C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0FD5D-9A86-10BD-E86D-7407F153E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A698D-CF6E-4A0A-A838-6649E4820003}" type="datetime1">
              <a:rPr lang="en-US" smtClean="0"/>
              <a:t>05/11/2024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07F92A-9C8F-FE8F-AF04-C15A29404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8EE021-17AD-1FA1-C623-BCB6777C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065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9CB3A-E476-3C3C-F4A6-6F7F470C2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AF79A4-C1EE-FB8C-5892-6762F27034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F9115-8C7D-BBAC-1D78-46470F3E2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B28084-3CAA-D873-5D33-5DE18CAB9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706B69-D67B-CBF5-B45C-C32EADFFF9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4B1A216-FB4C-9C55-109D-F189568B7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2B57A-6A22-400F-A0F8-BBE447661AFD}" type="datetime1">
              <a:rPr lang="en-US" smtClean="0"/>
              <a:t>05/11/2024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0866A3-B701-17EE-D834-0AB425F057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B2C80-79BF-AB14-9F78-EA2D6B9C0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89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715B-5198-3AB1-DD54-9F773B042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795BA7-1375-9424-5CA3-3401721E3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626B-160B-4584-871C-0DBBFA9A96E5}" type="datetime1">
              <a:rPr lang="en-US" smtClean="0"/>
              <a:t>05/11/2024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986E1F-451C-B4D7-B12D-3BC4E18CF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28057E-6F6B-0191-35DE-B7891F9D3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048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7ED420-3A3A-2735-17A0-C63AB936D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E851D-7CCE-44C1-BBD9-CC59CACACC61}" type="datetime1">
              <a:rPr lang="en-US" smtClean="0"/>
              <a:t>05/11/2024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6DE989-9804-4E90-B366-F0794F58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196D9B-2816-C0A1-2400-049B30E52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50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82E29-B369-B1CE-F356-58BE76042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1760E-90F2-4753-EDC4-038434E37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6E771-70F4-0B0C-B420-B6DFEFC151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00591D-59A2-09AA-F83A-EE47DB2D8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95EFA-B01E-471A-AC20-B8A5C93F7A6B}" type="datetime1">
              <a:rPr lang="en-US" smtClean="0"/>
              <a:t>05/11/2024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5E2F09-E814-481C-5630-1DE967681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C8A6D-C8F9-3775-5415-F74ECF683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0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1C614-7E38-CA4E-F4D0-F07AFFE70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8FF674-98F3-D2CD-6EAC-720279951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C4D31-D680-263E-5839-B6CBDE6925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8C21-6DA1-9D83-D265-DC4D27EA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B835C-2333-4E1E-BA7F-13786A85FEE8}" type="datetime1">
              <a:rPr lang="en-US" smtClean="0"/>
              <a:t>05/11/2024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F18BF6-1FC7-8AF1-42B9-58120515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7D5C5-467D-0244-7D4F-D0422A557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4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E8961D5-94E6-8EEE-C218-FEC3F9563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ED39C9-4102-9AE3-BDB9-7500B2092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C38CF-6805-C801-8572-86B00C7F8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33DDBA25-EA41-498C-A2C1-2FC9AFB5C8A0}" type="datetime1">
              <a:rPr lang="en-US" smtClean="0"/>
              <a:pPr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F3BA-BD3C-16AF-6CBE-52F09FAA7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/>
                </a:solidFill>
              </a:defRPr>
            </a:lvl1pPr>
          </a:lstStyle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E2A9E1-1AF5-92EF-97DD-4CAB999E09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18E6FD-CA19-4126-A854-EB34EE2567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77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image" Target="../media/image1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1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3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11" Type="http://schemas.microsoft.com/office/2007/relationships/diagramDrawing" Target="../diagrams/drawing1.xml"/><Relationship Id="rId5" Type="http://schemas.openxmlformats.org/officeDocument/2006/relationships/image" Target="../media/image5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4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6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microsoft.com/office/2007/relationships/hdphoto" Target="../media/hdphoto2.wdp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28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Triangle 28">
            <a:extLst>
              <a:ext uri="{FF2B5EF4-FFF2-40B4-BE49-F238E27FC236}">
                <a16:creationId xmlns:a16="http://schemas.microsoft.com/office/drawing/2014/main" id="{11F64345-5C62-7AFD-69CF-632DB65623E2}"/>
              </a:ext>
            </a:extLst>
          </p:cNvPr>
          <p:cNvSpPr/>
          <p:nvPr/>
        </p:nvSpPr>
        <p:spPr>
          <a:xfrm>
            <a:off x="1" y="47712"/>
            <a:ext cx="1957978" cy="6847031"/>
          </a:xfrm>
          <a:prstGeom prst="rtTriangle">
            <a:avLst/>
          </a:prstGeom>
          <a:solidFill>
            <a:srgbClr val="0070C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BDBD3-0D8A-9C11-AE5A-3CF3255C2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Hà </a:t>
            </a:r>
            <a:r>
              <a:rPr lang="en-US" dirty="0" err="1"/>
              <a:t>Nội</a:t>
            </a:r>
            <a:endParaRPr lang="en-US" dirty="0"/>
          </a:p>
        </p:txBody>
      </p:sp>
      <p:pic>
        <p:nvPicPr>
          <p:cNvPr id="17" name="image23.png">
            <a:extLst>
              <a:ext uri="{FF2B5EF4-FFF2-40B4-BE49-F238E27FC236}">
                <a16:creationId xmlns:a16="http://schemas.microsoft.com/office/drawing/2014/main" id="{0C426ACA-2562-6657-E489-BB506F11FA2A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172449" y="292754"/>
            <a:ext cx="778464" cy="778464"/>
          </a:xfrm>
          <a:prstGeom prst="rect">
            <a:avLst/>
          </a:prstGeom>
          <a:ln/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8E4AA43-BF16-8170-E677-03F105A5A970}"/>
              </a:ext>
            </a:extLst>
          </p:cNvPr>
          <p:cNvSpPr/>
          <p:nvPr/>
        </p:nvSpPr>
        <p:spPr>
          <a:xfrm>
            <a:off x="4029040" y="244718"/>
            <a:ext cx="44387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800" dirty="0">
                <a:ln w="0"/>
                <a:latin typeface="iCiel Gotham Medium" pitchFamily="50" charset="0"/>
                <a:cs typeface="iCiel Gotham Medium" pitchFamily="50" charset="0"/>
              </a:rPr>
              <a:t>HỌC VIỆN NGÂN HÀNG</a:t>
            </a:r>
            <a:endParaRPr lang="en-US" sz="2800" cap="none" spc="0" dirty="0">
              <a:ln w="0"/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7FC529-F5B9-55E5-ED73-D34B47E5AA5E}"/>
              </a:ext>
            </a:extLst>
          </p:cNvPr>
          <p:cNvSpPr/>
          <p:nvPr/>
        </p:nvSpPr>
        <p:spPr>
          <a:xfrm>
            <a:off x="3388483" y="820414"/>
            <a:ext cx="5719829" cy="369332"/>
          </a:xfrm>
          <a:prstGeom prst="rect">
            <a:avLst/>
          </a:prstGeom>
          <a:ln/>
          <a:effectLst/>
        </p:spPr>
        <p:txBody>
          <a:bodyPr wrap="square" lIns="91440" tIns="45720" rIns="91440" bIns="45720">
            <a:spAutoFit/>
          </a:bodyPr>
          <a:lstStyle/>
          <a:p>
            <a:r>
              <a:rPr lang="en-US" cap="none" spc="0" dirty="0">
                <a:ln w="0"/>
                <a:latin typeface="iCiel Gotham Medium" pitchFamily="50" charset="0"/>
                <a:cs typeface="iCiel Gotham Medium" pitchFamily="50" charset="0"/>
              </a:rPr>
              <a:t>KHOA CÔNG NGHỆ THÔNG TIN VÀ KINH TẾ SỐ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77F7DA-74D9-0174-BFE5-9355459F786F}"/>
              </a:ext>
            </a:extLst>
          </p:cNvPr>
          <p:cNvSpPr/>
          <p:nvPr/>
        </p:nvSpPr>
        <p:spPr>
          <a:xfrm>
            <a:off x="4173505" y="1852634"/>
            <a:ext cx="414978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latin typeface="iCiel Gotham Medium" pitchFamily="50" charset="0"/>
                <a:cs typeface="iCiel Gotham Medium" pitchFamily="50" charset="0"/>
              </a:rPr>
              <a:t>KHÓA LUẬN TỐT NGHIỆP</a:t>
            </a:r>
            <a:endParaRPr lang="en-US" sz="2400" cap="none" spc="0" dirty="0">
              <a:ln w="0"/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33508D0-EA21-B9AB-57B8-4E2F1B57143E}"/>
              </a:ext>
            </a:extLst>
          </p:cNvPr>
          <p:cNvSpPr/>
          <p:nvPr/>
        </p:nvSpPr>
        <p:spPr>
          <a:xfrm>
            <a:off x="578069" y="2471804"/>
            <a:ext cx="11340658" cy="108337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 PHÁP ORACLE DATA GUARD CHO HỆ THỐNG </a:t>
            </a:r>
            <a:b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</a:br>
            <a:r>
              <a:rPr lang="en-US" sz="28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XẾP HẠNG TÍN DỤNG CÔNG TY TÀI CHÍNH SHBFINANCE</a:t>
            </a:r>
            <a:endParaRPr lang="en-US" sz="28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06043F-FEC5-C84E-ED1D-6F46BF0BA891}"/>
              </a:ext>
            </a:extLst>
          </p:cNvPr>
          <p:cNvSpPr/>
          <p:nvPr/>
        </p:nvSpPr>
        <p:spPr>
          <a:xfrm>
            <a:off x="3165384" y="3915337"/>
            <a:ext cx="2950936" cy="147117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Sinh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dẫn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Lớp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Khoa:</a:t>
            </a: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955E7A8-374D-007D-AA72-BEBAF1BE43A5}"/>
              </a:ext>
            </a:extLst>
          </p:cNvPr>
          <p:cNvSpPr/>
          <p:nvPr/>
        </p:nvSpPr>
        <p:spPr>
          <a:xfrm>
            <a:off x="6380482" y="3911002"/>
            <a:ext cx="4369582" cy="182921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Lê Hoàng Vũ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hS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Giang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Thị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Thu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Huyền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K23HTTTA</a:t>
            </a: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và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Kinh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tế</a:t>
            </a:r>
            <a:r>
              <a:rPr lang="en-US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endParaRPr lang="en-US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100"/>
              </a:spcBef>
              <a:spcAft>
                <a:spcPts val="100"/>
              </a:spcAft>
            </a:pP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4" name="Date Placeholder 11">
            <a:extLst>
              <a:ext uri="{FF2B5EF4-FFF2-40B4-BE49-F238E27FC236}">
                <a16:creationId xmlns:a16="http://schemas.microsoft.com/office/drawing/2014/main" id="{E82AED93-9EC4-2C38-1D6E-F8AF151F678A}"/>
              </a:ext>
            </a:extLst>
          </p:cNvPr>
          <p:cNvSpPr txBox="1">
            <a:spLocks/>
          </p:cNvSpPr>
          <p:nvPr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3" name="Right Triangle 32">
            <a:extLst>
              <a:ext uri="{FF2B5EF4-FFF2-40B4-BE49-F238E27FC236}">
                <a16:creationId xmlns:a16="http://schemas.microsoft.com/office/drawing/2014/main" id="{1BC031D4-9B8C-378B-45A1-2F339C80D2CD}"/>
              </a:ext>
            </a:extLst>
          </p:cNvPr>
          <p:cNvSpPr/>
          <p:nvPr/>
        </p:nvSpPr>
        <p:spPr>
          <a:xfrm>
            <a:off x="3404" y="2282337"/>
            <a:ext cx="1055255" cy="3384583"/>
          </a:xfrm>
          <a:prstGeom prst="rtTriangl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Triangle 30">
            <a:extLst>
              <a:ext uri="{FF2B5EF4-FFF2-40B4-BE49-F238E27FC236}">
                <a16:creationId xmlns:a16="http://schemas.microsoft.com/office/drawing/2014/main" id="{60F880F5-0ADE-3D1B-2020-5C347065CCF3}"/>
              </a:ext>
            </a:extLst>
          </p:cNvPr>
          <p:cNvSpPr/>
          <p:nvPr/>
        </p:nvSpPr>
        <p:spPr>
          <a:xfrm>
            <a:off x="0" y="3499191"/>
            <a:ext cx="990599" cy="3384583"/>
          </a:xfrm>
          <a:prstGeom prst="rtTriangle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F291D-DF0C-23C3-88BB-77ADA40E7E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D4B18E4-FD7E-40C4-A33F-ACC2280AEDAF}" type="datetime1">
              <a:rPr lang="en-US" smtClean="0"/>
              <a:t>05/11/2024</a:t>
            </a:fld>
            <a:endParaRPr lang="en-US" dirty="0"/>
          </a:p>
        </p:txBody>
      </p:sp>
      <p:pic>
        <p:nvPicPr>
          <p:cNvPr id="1026" name="Picture 2" descr="Tin tức | Khoa Công nghệ thông tin &amp; Kinh tế số - Học viện Ngân hàng">
            <a:extLst>
              <a:ext uri="{FF2B5EF4-FFF2-40B4-BE49-F238E27FC236}">
                <a16:creationId xmlns:a16="http://schemas.microsoft.com/office/drawing/2014/main" id="{949AD793-8596-A806-266A-86FB85A9F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8312" y="218989"/>
            <a:ext cx="1117666" cy="78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6761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69011BF-CC63-0894-63DD-8AF314193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469" y="1080597"/>
            <a:ext cx="6387298" cy="39502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6C4FAC-E406-4836-B5A6-ECEDE34C93CB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705721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658245" y="1765488"/>
            <a:ext cx="569901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  Logs Files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000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000" b="1" kern="100" dirty="0">
                <a:solidFill>
                  <a:schemeClr val="bg1">
                    <a:lumMod val="65000"/>
                  </a:schemeClr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Phương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SYNC/ASYNC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Protection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Performance (Default)</a:t>
            </a:r>
          </a:p>
          <a:p>
            <a:pPr marL="914400" lvl="1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Availability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0E882D8-39C7-8B94-8E60-EC45848842AF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9/20</a:t>
            </a:r>
          </a:p>
        </p:txBody>
      </p:sp>
    </p:spTree>
    <p:extLst>
      <p:ext uri="{BB962C8B-B14F-4D97-AF65-F5344CB8AC3E}">
        <p14:creationId xmlns:p14="http://schemas.microsoft.com/office/powerpoint/2010/main" val="3009941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8FA4829-05FD-4807-B4F1-5E2D2BBFE930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7" y="533429"/>
            <a:ext cx="5996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161F9F-A978-3C4C-E479-A6B22DDA3347}"/>
              </a:ext>
            </a:extLst>
          </p:cNvPr>
          <p:cNvSpPr txBox="1"/>
          <p:nvPr/>
        </p:nvSpPr>
        <p:spPr>
          <a:xfrm>
            <a:off x="482858" y="2527264"/>
            <a:ext cx="5273569" cy="2657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Observer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Dựa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trên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kiện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tập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thiểu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84" name="Picture 16">
            <a:extLst>
              <a:ext uri="{FF2B5EF4-FFF2-40B4-BE49-F238E27FC236}">
                <a16:creationId xmlns:a16="http://schemas.microsoft.com/office/drawing/2014/main" id="{02B523CD-754B-A0AC-509B-F98EC1205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9583" y="549054"/>
            <a:ext cx="4284290" cy="241348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3E0C39-86E1-8FF8-ED73-D5E5C5A2D0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723" y="3222529"/>
            <a:ext cx="5923150" cy="2921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07DEC052-A0D5-6739-E0BE-58EB2F472E1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10/20</a:t>
            </a:r>
          </a:p>
        </p:txBody>
      </p:sp>
    </p:spTree>
    <p:extLst>
      <p:ext uri="{BB962C8B-B14F-4D97-AF65-F5344CB8AC3E}">
        <p14:creationId xmlns:p14="http://schemas.microsoft.com/office/powerpoint/2010/main" val="132019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841F242-51AF-4AE2-ABDA-79297CC93779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53EFDB-F6ED-B0F4-9F74-754E4EB4B067}"/>
              </a:ext>
            </a:extLst>
          </p:cNvPr>
          <p:cNvSpPr txBox="1"/>
          <p:nvPr/>
        </p:nvSpPr>
        <p:spPr>
          <a:xfrm>
            <a:off x="974830" y="2352544"/>
            <a:ext cx="8880370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Cloud Infrastructure: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mô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phỏng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concept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chống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ảo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hóa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lưới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Linux 7.9: 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HĐH</a:t>
            </a: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Windows 10: 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HĐH</a:t>
            </a: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Database 19c Enterprise Edition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MobaXTerm</a:t>
            </a:r>
            <a:r>
              <a:rPr lang="en-US" sz="2400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điều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khiển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64FA2A-0F76-8E34-6520-3D7C4B86117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11/20</a:t>
            </a:r>
          </a:p>
        </p:txBody>
      </p:sp>
    </p:spTree>
    <p:extLst>
      <p:ext uri="{BB962C8B-B14F-4D97-AF65-F5344CB8AC3E}">
        <p14:creationId xmlns:p14="http://schemas.microsoft.com/office/powerpoint/2010/main" val="1491941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372B24D-91E7-499D-B84E-62A164CB7BC5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94D6EC3-1A12-66A0-F124-EF3C3A9FE4F0}"/>
              </a:ext>
            </a:extLst>
          </p:cNvPr>
          <p:cNvGrpSpPr/>
          <p:nvPr/>
        </p:nvGrpSpPr>
        <p:grpSpPr>
          <a:xfrm>
            <a:off x="4132997" y="1898512"/>
            <a:ext cx="7569146" cy="3474493"/>
            <a:chOff x="257683" y="2260656"/>
            <a:chExt cx="7285504" cy="33442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3AF4160-10D7-C005-3028-65960D05BE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83" y="2260656"/>
              <a:ext cx="7249259" cy="33442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A0C9560-5A4C-43D2-41ED-9BAC2A51BF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4934" y="4663871"/>
              <a:ext cx="888253" cy="941077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6F394D9-0717-9636-7405-4B484DF3A4B4}"/>
                </a:ext>
              </a:extLst>
            </p:cNvPr>
            <p:cNvCxnSpPr/>
            <p:nvPr/>
          </p:nvCxnSpPr>
          <p:spPr>
            <a:xfrm flipH="1" flipV="1">
              <a:off x="7131105" y="3671824"/>
              <a:ext cx="137958" cy="1007604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C8E017-11E4-1FF1-859D-D3D28BCC7A20}"/>
              </a:ext>
            </a:extLst>
          </p:cNvPr>
          <p:cNvSpPr txBox="1"/>
          <p:nvPr/>
        </p:nvSpPr>
        <p:spPr>
          <a:xfrm>
            <a:off x="381660" y="2431246"/>
            <a:ext cx="3552868" cy="2605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một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tâm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20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Khác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nhau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tập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thiết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bị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phần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cứng</a:t>
            </a:r>
            <a:endParaRPr lang="en-US" sz="20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Chống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xung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đột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phần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mềm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nguồn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điện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…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AA0BA78-4A18-4680-6DE0-B2D90306101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12/20</a:t>
            </a:r>
          </a:p>
        </p:txBody>
      </p:sp>
    </p:spTree>
    <p:extLst>
      <p:ext uri="{BB962C8B-B14F-4D97-AF65-F5344CB8AC3E}">
        <p14:creationId xmlns:p14="http://schemas.microsoft.com/office/powerpoint/2010/main" val="121439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0692CA5-FB87-4F26-84EF-441F366BE04F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D69D98-0C3D-BC56-5DF5-42B39EC9C3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570" y="1904234"/>
            <a:ext cx="6461929" cy="3854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3C8BC9-8F7F-7965-8427-81491F464C7A}"/>
              </a:ext>
            </a:extLst>
          </p:cNvPr>
          <p:cNvSpPr txBox="1"/>
          <p:nvPr/>
        </p:nvSpPr>
        <p:spPr>
          <a:xfrm>
            <a:off x="838199" y="3139102"/>
            <a:ext cx="3374571" cy="2180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1.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môi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trường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ục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đích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phân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biệt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</a:t>
            </a:r>
            <a:endParaRPr lang="en-US" sz="20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9F99539-5D24-88A0-14CD-2E755B530EB5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13/20</a:t>
            </a:r>
          </a:p>
        </p:txBody>
      </p:sp>
    </p:spTree>
    <p:extLst>
      <p:ext uri="{BB962C8B-B14F-4D97-AF65-F5344CB8AC3E}">
        <p14:creationId xmlns:p14="http://schemas.microsoft.com/office/powerpoint/2010/main" val="541577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2C175CC-2E60-4246-AEC0-539C52F7712E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C8BC9-8F7F-7965-8427-81491F464C7A}"/>
              </a:ext>
            </a:extLst>
          </p:cNvPr>
          <p:cNvSpPr txBox="1"/>
          <p:nvPr/>
        </p:nvSpPr>
        <p:spPr>
          <a:xfrm>
            <a:off x="838199" y="3139102"/>
            <a:ext cx="3374571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2.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Cấu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hình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tham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cho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chính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đích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redo data,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nhanh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quản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tệp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20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endParaRPr lang="en-US" sz="20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F70997-C6F9-AC89-7E62-F40C2DE16A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403207"/>
              </p:ext>
            </p:extLst>
          </p:nvPr>
        </p:nvGraphicFramePr>
        <p:xfrm>
          <a:off x="4918579" y="1529992"/>
          <a:ext cx="6707544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925">
                  <a:extLst>
                    <a:ext uri="{9D8B030D-6E8A-4147-A177-3AD203B41FA5}">
                      <a16:colId xmlns:a16="http://schemas.microsoft.com/office/drawing/2014/main" val="2769145185"/>
                    </a:ext>
                  </a:extLst>
                </a:gridCol>
                <a:gridCol w="2918619">
                  <a:extLst>
                    <a:ext uri="{9D8B030D-6E8A-4147-A177-3AD203B41FA5}">
                      <a16:colId xmlns:a16="http://schemas.microsoft.com/office/drawing/2014/main" val="2245987338"/>
                    </a:ext>
                  </a:extLst>
                </a:gridCol>
              </a:tblGrid>
              <a:tr h="34224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Tham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số</a:t>
                      </a:r>
                      <a:endParaRPr lang="en-US" dirty="0">
                        <a:latin typeface="iCiel Gotham Medium" pitchFamily="50" charset="0"/>
                        <a:cs typeface="iCiel Gotham Medium" pitchFamily="5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Mục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đích</a:t>
                      </a:r>
                      <a:endParaRPr lang="en-US" dirty="0">
                        <a:latin typeface="iCiel Gotham Medium" pitchFamily="50" charset="0"/>
                        <a:cs typeface="iCiel Gotham Medium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7199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FORCE LOGGING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Lưu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64142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ARCHIVE 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Lưu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redo logs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16995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/>
                        <a:t>FLASHBACK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phục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nhanh</a:t>
                      </a:r>
                      <a:r>
                        <a:rPr lang="en-US" dirty="0"/>
                        <a:t> CSDL </a:t>
                      </a:r>
                      <a:r>
                        <a:rPr lang="en-US" dirty="0" err="1"/>
                        <a:t>chính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Failover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54771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DB_FLASHBACK_RETENTION_TARGET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phục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31754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/>
                        <a:t>DB_RECOVERY_FILE_DEST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Đường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dẫn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phục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737712"/>
                  </a:ext>
                </a:extLst>
              </a:tr>
              <a:tr h="843885">
                <a:tc>
                  <a:txBody>
                    <a:bodyPr/>
                    <a:lstStyle/>
                    <a:p>
                      <a:r>
                        <a:rPr lang="en-US" dirty="0"/>
                        <a:t>DB_RECOVERY_FILE_DEST_SIZE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Kích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thước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vùng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khôi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phục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nhanh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695508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25992"/>
                  </a:ext>
                </a:extLst>
              </a:tr>
            </a:tbl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0D83D1B-AD8C-4D18-A75B-3DA538424EFC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14/20</a:t>
            </a:r>
          </a:p>
        </p:txBody>
      </p:sp>
    </p:spTree>
    <p:extLst>
      <p:ext uri="{BB962C8B-B14F-4D97-AF65-F5344CB8AC3E}">
        <p14:creationId xmlns:p14="http://schemas.microsoft.com/office/powerpoint/2010/main" val="2148124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4DE10DF-4BB5-4343-864E-DF2EA2F342A9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C8BC9-8F7F-7965-8427-81491F464C7A}"/>
              </a:ext>
            </a:extLst>
          </p:cNvPr>
          <p:cNvSpPr txBox="1"/>
          <p:nvPr/>
        </p:nvSpPr>
        <p:spPr>
          <a:xfrm>
            <a:off x="838199" y="3139102"/>
            <a:ext cx="3374571" cy="26109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3.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Tạo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dự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dựa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trên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RMAN DUPLICATE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đích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chính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pic>
        <p:nvPicPr>
          <p:cNvPr id="2050" name="Picture 2" descr="Duplicating Databases">
            <a:extLst>
              <a:ext uri="{FF2B5EF4-FFF2-40B4-BE49-F238E27FC236}">
                <a16:creationId xmlns:a16="http://schemas.microsoft.com/office/drawing/2014/main" id="{15767B31-4279-9EB5-0770-E2F1EF9A5B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407" y="2092960"/>
            <a:ext cx="4853986" cy="3657113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5F6F8AD-0863-6FBB-532F-D4DB821F8A5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15/20</a:t>
            </a:r>
          </a:p>
        </p:txBody>
      </p:sp>
    </p:spTree>
    <p:extLst>
      <p:ext uri="{BB962C8B-B14F-4D97-AF65-F5344CB8AC3E}">
        <p14:creationId xmlns:p14="http://schemas.microsoft.com/office/powerpoint/2010/main" val="646982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E2600B8-144B-4657-B1CD-54F21C268EC7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C8BC9-8F7F-7965-8427-81491F464C7A}"/>
              </a:ext>
            </a:extLst>
          </p:cNvPr>
          <p:cNvSpPr txBox="1"/>
          <p:nvPr/>
        </p:nvSpPr>
        <p:spPr>
          <a:xfrm>
            <a:off x="838199" y="3139102"/>
            <a:ext cx="3374571" cy="248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4. </a:t>
            </a:r>
            <a:r>
              <a:rPr lang="vi-VN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Cấu hình môi trường Data Guard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đích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redo data,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quyết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trễ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0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4A164F1-BE6C-5619-31CF-9D372B792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0748138"/>
              </p:ext>
            </p:extLst>
          </p:nvPr>
        </p:nvGraphicFramePr>
        <p:xfrm>
          <a:off x="4918579" y="887559"/>
          <a:ext cx="6707544" cy="53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925">
                  <a:extLst>
                    <a:ext uri="{9D8B030D-6E8A-4147-A177-3AD203B41FA5}">
                      <a16:colId xmlns:a16="http://schemas.microsoft.com/office/drawing/2014/main" val="2769145185"/>
                    </a:ext>
                  </a:extLst>
                </a:gridCol>
                <a:gridCol w="2918619">
                  <a:extLst>
                    <a:ext uri="{9D8B030D-6E8A-4147-A177-3AD203B41FA5}">
                      <a16:colId xmlns:a16="http://schemas.microsoft.com/office/drawing/2014/main" val="2245987338"/>
                    </a:ext>
                  </a:extLst>
                </a:gridCol>
              </a:tblGrid>
              <a:tr h="34224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Tham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số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/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thành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phần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Mục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đích</a:t>
                      </a:r>
                      <a:endParaRPr lang="en-US" dirty="0">
                        <a:latin typeface="iCiel Gotham Medium" pitchFamily="50" charset="0"/>
                        <a:cs typeface="iCiel Gotham Medium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7199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FAL_CLIENT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cần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64142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FAL_SERVER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Máy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cấp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giải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16995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/>
                        <a:t>LOG_ARCHIVE_CONFIG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Khai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CSDL </a:t>
                      </a:r>
                      <a:r>
                        <a:rPr lang="en-US" dirty="0" err="1"/>
                        <a:t>nằm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môi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trường</a:t>
                      </a:r>
                      <a:r>
                        <a:rPr lang="en-US" dirty="0"/>
                        <a:t> Data Guard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gửi redo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54771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Standby Redo Logs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Redo Logs </a:t>
                      </a:r>
                      <a:r>
                        <a:rPr lang="en-US" dirty="0" err="1"/>
                        <a:t>dành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riêng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cho</a:t>
                      </a:r>
                      <a:r>
                        <a:rPr lang="en-US" dirty="0"/>
                        <a:t> CSDL dự </a:t>
                      </a:r>
                      <a:r>
                        <a:rPr lang="en-US" dirty="0" err="1"/>
                        <a:t>phòng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71075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Protection Mode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Chế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vệ</a:t>
                      </a:r>
                      <a:r>
                        <a:rPr lang="en-US" dirty="0"/>
                        <a:t> CSDL chỉnh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31754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/>
                        <a:t>Media Recovery 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Tiến</a:t>
                      </a:r>
                      <a:r>
                        <a:rPr lang="en-US" dirty="0"/>
                        <a:t> trình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khôi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phục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đổi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Redo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737712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/>
                        <a:t> STANDBY_FILE_MANAGEMENT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Tự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thêm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xóa</a:t>
                      </a:r>
                      <a:r>
                        <a:rPr lang="en-US" dirty="0"/>
                        <a:t> file </a:t>
                      </a:r>
                      <a:r>
                        <a:rPr lang="en-US" dirty="0" err="1"/>
                        <a:t>trên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CSDL với CSDL </a:t>
                      </a:r>
                      <a:r>
                        <a:rPr lang="en-US" dirty="0" err="1"/>
                        <a:t>chính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073617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dirty="0" err="1"/>
                        <a:t>LOG_ARCHIVE_DEST_n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Cách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truyền</a:t>
                      </a:r>
                      <a:r>
                        <a:rPr lang="en-US" dirty="0"/>
                        <a:t> redo 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8833727"/>
                  </a:ext>
                </a:extLst>
              </a:tr>
            </a:tbl>
          </a:graphicData>
        </a:graphic>
      </p:graphicFrame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2919F8C-0753-40B6-ED67-325B1E69F7CC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16/20</a:t>
            </a:r>
          </a:p>
        </p:txBody>
      </p:sp>
    </p:spTree>
    <p:extLst>
      <p:ext uri="{BB962C8B-B14F-4D97-AF65-F5344CB8AC3E}">
        <p14:creationId xmlns:p14="http://schemas.microsoft.com/office/powerpoint/2010/main" val="391163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52077EB-091A-4B83-9814-40EE4489BB05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934B70-364E-38B0-0AA5-10AE14DD2889}"/>
              </a:ext>
            </a:extLst>
          </p:cNvPr>
          <p:cNvSpPr txBox="1"/>
          <p:nvPr/>
        </p:nvSpPr>
        <p:spPr>
          <a:xfrm>
            <a:off x="528578" y="533429"/>
            <a:ext cx="55674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FEE82E9-8549-0FD6-7A5B-D18F20CDCDD8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utoShape 8" descr="Binocular PNG transparent image download, size: 2500x1754px">
            <a:extLst>
              <a:ext uri="{FF2B5EF4-FFF2-40B4-BE49-F238E27FC236}">
                <a16:creationId xmlns:a16="http://schemas.microsoft.com/office/drawing/2014/main" id="{E59483F3-4E5A-C724-1370-A9E28656574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399" y="3581399"/>
            <a:ext cx="3441185" cy="344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">
            <a:extLst>
              <a:ext uri="{FF2B5EF4-FFF2-40B4-BE49-F238E27FC236}">
                <a16:creationId xmlns:a16="http://schemas.microsoft.com/office/drawing/2014/main" id="{21DD73D4-301E-4E2E-8B43-CF367B90BC9D}"/>
              </a:ext>
            </a:extLst>
          </p:cNvPr>
          <p:cNvSpPr/>
          <p:nvPr/>
        </p:nvSpPr>
        <p:spPr>
          <a:xfrm>
            <a:off x="9186024" y="-4680220"/>
            <a:ext cx="8414387" cy="8414387"/>
          </a:xfrm>
          <a:custGeom>
            <a:avLst/>
            <a:gdLst/>
            <a:ahLst/>
            <a:cxnLst/>
            <a:rect l="l" t="t" r="r" b="b"/>
            <a:pathLst>
              <a:path w="8414387" h="8414387">
                <a:moveTo>
                  <a:pt x="0" y="0"/>
                </a:moveTo>
                <a:lnTo>
                  <a:pt x="8414388" y="0"/>
                </a:lnTo>
                <a:lnTo>
                  <a:pt x="8414388" y="8414388"/>
                </a:lnTo>
                <a:lnTo>
                  <a:pt x="0" y="84143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3C8BC9-8F7F-7965-8427-81491F464C7A}"/>
              </a:ext>
            </a:extLst>
          </p:cNvPr>
          <p:cNvSpPr txBox="1"/>
          <p:nvPr/>
        </p:nvSpPr>
        <p:spPr>
          <a:xfrm>
            <a:off x="838199" y="3139102"/>
            <a:ext cx="3374571" cy="2672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5.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Cấu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hình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Observer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đích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dựng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thành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phần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và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vai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trò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khi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có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cố</a:t>
            </a:r>
            <a:endParaRPr lang="en-US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90196B-AF85-006C-D294-A1005F731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0004330"/>
              </p:ext>
            </p:extLst>
          </p:nvPr>
        </p:nvGraphicFramePr>
        <p:xfrm>
          <a:off x="5114522" y="744056"/>
          <a:ext cx="6707544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88925">
                  <a:extLst>
                    <a:ext uri="{9D8B030D-6E8A-4147-A177-3AD203B41FA5}">
                      <a16:colId xmlns:a16="http://schemas.microsoft.com/office/drawing/2014/main" val="2769145185"/>
                    </a:ext>
                  </a:extLst>
                </a:gridCol>
                <a:gridCol w="2918619">
                  <a:extLst>
                    <a:ext uri="{9D8B030D-6E8A-4147-A177-3AD203B41FA5}">
                      <a16:colId xmlns:a16="http://schemas.microsoft.com/office/drawing/2014/main" val="2245987338"/>
                    </a:ext>
                  </a:extLst>
                </a:gridCol>
              </a:tblGrid>
              <a:tr h="342242"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Tham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số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/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thành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phần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Mục</a:t>
                      </a:r>
                      <a:r>
                        <a:rPr lang="en-US" dirty="0">
                          <a:latin typeface="iCiel Gotham Medium" pitchFamily="50" charset="0"/>
                          <a:cs typeface="iCiel Gotham Medium" pitchFamily="50" charset="0"/>
                        </a:rPr>
                        <a:t> </a:t>
                      </a:r>
                      <a:r>
                        <a:rPr lang="en-US" dirty="0" err="1">
                          <a:latin typeface="iCiel Gotham Medium" pitchFamily="50" charset="0"/>
                          <a:cs typeface="iCiel Gotham Medium" pitchFamily="50" charset="0"/>
                        </a:rPr>
                        <a:t>đích</a:t>
                      </a:r>
                      <a:endParaRPr lang="en-US" dirty="0">
                        <a:latin typeface="iCiel Gotham Medium" pitchFamily="50" charset="0"/>
                        <a:cs typeface="iCiel Gotham Medium" pitchFamily="5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97199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DG_BROKER_START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Tiến</a:t>
                      </a:r>
                      <a:r>
                        <a:rPr lang="en-US" dirty="0"/>
                        <a:t> trình DMON ở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CSDL </a:t>
                      </a:r>
                      <a:r>
                        <a:rPr lang="en-US" dirty="0" err="1"/>
                        <a:t>để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theo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dõi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thái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164142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ApplyLagThreshold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trễ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áp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dụng</a:t>
                      </a:r>
                      <a:r>
                        <a:rPr lang="en-US" dirty="0"/>
                        <a:t> redo logs, </a:t>
                      </a:r>
                      <a:r>
                        <a:rPr lang="en-US" dirty="0" err="1"/>
                        <a:t>đưa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3916995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TransportLagThreshold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độ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trễ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trong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truyền</a:t>
                      </a:r>
                      <a:r>
                        <a:rPr lang="en-US" dirty="0"/>
                        <a:t> redo logs, </a:t>
                      </a:r>
                      <a:r>
                        <a:rPr lang="en-US" dirty="0" err="1"/>
                        <a:t>đưa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cảnh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8754771"/>
                  </a:ext>
                </a:extLst>
              </a:tr>
              <a:tr h="342242">
                <a:tc>
                  <a:txBody>
                    <a:bodyPr/>
                    <a:lstStyle/>
                    <a:p>
                      <a:r>
                        <a:rPr lang="en-US" dirty="0"/>
                        <a:t>Observer File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cấu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hình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Observer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871075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Observer Log File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Tệp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lưu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lại</a:t>
                      </a:r>
                      <a:r>
                        <a:rPr lang="en-US" dirty="0"/>
                        <a:t> logs </a:t>
                      </a:r>
                      <a:r>
                        <a:rPr lang="en-US" dirty="0" err="1"/>
                        <a:t>của</a:t>
                      </a:r>
                      <a:r>
                        <a:rPr lang="en-US" dirty="0"/>
                        <a:t> Observer </a:t>
                      </a:r>
                      <a:r>
                        <a:rPr lang="en-US" dirty="0" err="1"/>
                        <a:t>khi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nhận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thái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từ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các</a:t>
                      </a:r>
                      <a:r>
                        <a:rPr lang="en-US" dirty="0"/>
                        <a:t> CSDL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2931754"/>
                  </a:ext>
                </a:extLst>
              </a:tr>
              <a:tr h="59072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FastStartFailoverThreshold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Thời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giới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hạn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việc</a:t>
                      </a:r>
                      <a:r>
                        <a:rPr lang="en-US" dirty="0"/>
                        <a:t> Observer </a:t>
                      </a:r>
                      <a:r>
                        <a:rPr lang="en-US" dirty="0" err="1"/>
                        <a:t>mất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nối</a:t>
                      </a:r>
                      <a:r>
                        <a:rPr lang="en-US" dirty="0"/>
                        <a:t> với CSDL </a:t>
                      </a:r>
                      <a:r>
                        <a:rPr lang="en-US" dirty="0" err="1"/>
                        <a:t>chính</a:t>
                      </a:r>
                      <a:r>
                        <a:rPr lang="en-US" dirty="0"/>
                        <a:t> và </a:t>
                      </a:r>
                      <a:r>
                        <a:rPr lang="en-US" dirty="0" err="1"/>
                        <a:t>đưa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ra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quyết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định</a:t>
                      </a:r>
                      <a:r>
                        <a:rPr lang="en-US" dirty="0"/>
                        <a:t> Failover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737712"/>
                  </a:ext>
                </a:extLst>
              </a:tr>
            </a:tbl>
          </a:graphicData>
        </a:graphic>
      </p:graphicFrame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D88B2E0-E137-3640-A2E8-939740591CAD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17/20</a:t>
            </a:r>
          </a:p>
        </p:txBody>
      </p:sp>
    </p:spTree>
    <p:extLst>
      <p:ext uri="{BB962C8B-B14F-4D97-AF65-F5344CB8AC3E}">
        <p14:creationId xmlns:p14="http://schemas.microsoft.com/office/powerpoint/2010/main" val="32184226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8">
            <a:extLst>
              <a:ext uri="{FF2B5EF4-FFF2-40B4-BE49-F238E27FC236}">
                <a16:creationId xmlns:a16="http://schemas.microsoft.com/office/drawing/2014/main" id="{B619FAE8-A02F-255D-F869-F838DF8F8913}"/>
              </a:ext>
            </a:extLst>
          </p:cNvPr>
          <p:cNvSpPr/>
          <p:nvPr/>
        </p:nvSpPr>
        <p:spPr>
          <a:xfrm>
            <a:off x="4326007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6" name="Freeform 8">
            <a:extLst>
              <a:ext uri="{FF2B5EF4-FFF2-40B4-BE49-F238E27FC236}">
                <a16:creationId xmlns:a16="http://schemas.microsoft.com/office/drawing/2014/main" id="{F40D7905-651B-C716-12F6-53D0961BAA00}"/>
              </a:ext>
            </a:extLst>
          </p:cNvPr>
          <p:cNvSpPr/>
          <p:nvPr/>
        </p:nvSpPr>
        <p:spPr>
          <a:xfrm>
            <a:off x="5186123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-1" y="1"/>
            <a:ext cx="1755229" cy="19023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261A87C-D704-4063-BCA2-82DBE137C346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C4515E1-628A-0CF7-243C-8F4034FC87F7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304800" dist="342900" dir="7500000" sx="95000" sy="9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0B79F8-13EB-6217-AF32-804ED08E7175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solidFill>
            <a:srgbClr val="0D414B">
              <a:alpha val="66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900896" y="575424"/>
            <a:ext cx="51951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Case Study: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ty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phân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bón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Kemira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GrowHow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UK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2.700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nhân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viên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(2005)</a:t>
            </a:r>
            <a:endParaRPr lang="en-US" b="1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Top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89 thế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giới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(2023)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trị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15.58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triệu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EUR (2023)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endParaRPr lang="en-US" sz="2400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3200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A9585-F477-9700-0074-921C7BC3AFBE}"/>
              </a:ext>
            </a:extLst>
          </p:cNvPr>
          <p:cNvSpPr/>
          <p:nvPr/>
        </p:nvSpPr>
        <p:spPr>
          <a:xfrm>
            <a:off x="442958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Nhu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90796-3637-C59B-4739-727F81EFCDE2}"/>
              </a:ext>
            </a:extLst>
          </p:cNvPr>
          <p:cNvSpPr/>
          <p:nvPr/>
        </p:nvSpPr>
        <p:spPr>
          <a:xfrm>
            <a:off x="4038600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Kết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quả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8A08B-B264-642B-96FC-FF519951A862}"/>
              </a:ext>
            </a:extLst>
          </p:cNvPr>
          <p:cNvSpPr/>
          <p:nvPr/>
        </p:nvSpPr>
        <p:spPr>
          <a:xfrm>
            <a:off x="7865994" y="575424"/>
            <a:ext cx="3487806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Phương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pháp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CC2CF-0CEA-9494-F691-8B9B8B225EC4}"/>
              </a:ext>
            </a:extLst>
          </p:cNvPr>
          <p:cNvSpPr txBox="1"/>
          <p:nvPr/>
        </p:nvSpPr>
        <p:spPr>
          <a:xfrm>
            <a:off x="442958" y="4264888"/>
            <a:ext cx="3448322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chi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phí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thuộc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3rd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thấp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thủ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F470A-3B31-7549-4920-F78D1FEF2516}"/>
              </a:ext>
            </a:extLst>
          </p:cNvPr>
          <p:cNvSpPr txBox="1"/>
          <p:nvPr/>
        </p:nvSpPr>
        <p:spPr>
          <a:xfrm>
            <a:off x="4036559" y="4271104"/>
            <a:ext cx="3448322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kiệm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37.000$/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năm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24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còn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lại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từ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36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còn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vòng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B22FB-B8BE-FB58-A699-BEE59822DD13}"/>
              </a:ext>
            </a:extLst>
          </p:cNvPr>
          <p:cNvSpPr txBox="1"/>
          <p:nvPr/>
        </p:nvSpPr>
        <p:spPr>
          <a:xfrm>
            <a:off x="7842782" y="1482682"/>
            <a:ext cx="3448322" cy="37651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Performance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trễ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4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khắc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logic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băng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 GB/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giây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bốn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Hai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đặt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~ 800m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CSDL dự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để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tải</a:t>
            </a: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2459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B9F4C9B-3160-4056-9305-4592B62B5581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1054100" y="365237"/>
            <a:ext cx="34544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Nội</a:t>
            </a:r>
            <a:r>
              <a:rPr lang="en-US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dung</a:t>
            </a:r>
            <a:endParaRPr lang="en-US" sz="36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B1C1F3-0A2A-F93C-C906-F377A2A5D899}"/>
              </a:ext>
            </a:extLst>
          </p:cNvPr>
          <p:cNvCxnSpPr>
            <a:cxnSpLocks/>
          </p:cNvCxnSpPr>
          <p:nvPr/>
        </p:nvCxnSpPr>
        <p:spPr>
          <a:xfrm>
            <a:off x="1747520" y="1066968"/>
            <a:ext cx="206756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">
            <a:extLst>
              <a:ext uri="{FF2B5EF4-FFF2-40B4-BE49-F238E27FC236}">
                <a16:creationId xmlns:a16="http://schemas.microsoft.com/office/drawing/2014/main" id="{E581DF87-47A8-0391-1E2C-EB01C32C36A6}"/>
              </a:ext>
            </a:extLst>
          </p:cNvPr>
          <p:cNvSpPr/>
          <p:nvPr/>
        </p:nvSpPr>
        <p:spPr>
          <a:xfrm>
            <a:off x="7618911" y="1056567"/>
            <a:ext cx="3852466" cy="3757760"/>
          </a:xfrm>
          <a:custGeom>
            <a:avLst/>
            <a:gdLst/>
            <a:ahLst/>
            <a:cxnLst/>
            <a:rect l="l" t="t" r="r" b="b"/>
            <a:pathLst>
              <a:path w="8387159" h="8180974">
                <a:moveTo>
                  <a:pt x="0" y="0"/>
                </a:moveTo>
                <a:lnTo>
                  <a:pt x="8387159" y="0"/>
                </a:lnTo>
                <a:lnTo>
                  <a:pt x="8387159" y="8180975"/>
                </a:lnTo>
                <a:lnTo>
                  <a:pt x="0" y="81809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3">
              <a:alphaModFix amt="4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effectLst>
            <a:reflection blurRad="63500" stA="42000" endPos="54000" dist="469900" dir="5400000" sy="-100000" algn="bl" rotWithShape="0"/>
          </a:effectLst>
        </p:spPr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9C3E1366-6088-65BD-770E-A5570FD3A74C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9E2333B2-1C2E-5112-0EAA-F9EA2B365F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270682"/>
              </p:ext>
            </p:extLst>
          </p:nvPr>
        </p:nvGraphicFramePr>
        <p:xfrm>
          <a:off x="838200" y="1431662"/>
          <a:ext cx="6266756" cy="44917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5F25119-2C38-1396-6457-D1F655824054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1/20</a:t>
            </a:r>
          </a:p>
        </p:txBody>
      </p:sp>
    </p:spTree>
    <p:extLst>
      <p:ext uri="{BB962C8B-B14F-4D97-AF65-F5344CB8AC3E}">
        <p14:creationId xmlns:p14="http://schemas.microsoft.com/office/powerpoint/2010/main" val="1778882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B211E2EA-CFA8-D037-F955-E1AE67CF384B}"/>
              </a:ext>
            </a:extLst>
          </p:cNvPr>
          <p:cNvSpPr/>
          <p:nvPr/>
        </p:nvSpPr>
        <p:spPr>
          <a:xfrm>
            <a:off x="4326007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1BEEB048-BE22-1C35-CB30-40FCBC5C9873}"/>
              </a:ext>
            </a:extLst>
          </p:cNvPr>
          <p:cNvSpPr/>
          <p:nvPr/>
        </p:nvSpPr>
        <p:spPr>
          <a:xfrm>
            <a:off x="5186123" y="79835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-1" y="1"/>
            <a:ext cx="1755229" cy="190237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F89CEC-146E-49A1-97E1-E523F725E2FF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2" name="Rectangle: Diagonal Corners Rounded 1">
            <a:extLst>
              <a:ext uri="{FF2B5EF4-FFF2-40B4-BE49-F238E27FC236}">
                <a16:creationId xmlns:a16="http://schemas.microsoft.com/office/drawing/2014/main" id="{FC4515E1-628A-0CF7-243C-8F4034FC87F7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  <a:effectLst>
            <a:outerShdw blurRad="304800" dist="342900" dir="7500000" sx="95000" sy="95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7E0B79F8-13EB-6217-AF32-804ED08E7175}"/>
              </a:ext>
            </a:extLst>
          </p:cNvPr>
          <p:cNvSpPr/>
          <p:nvPr/>
        </p:nvSpPr>
        <p:spPr>
          <a:xfrm>
            <a:off x="442958" y="291816"/>
            <a:ext cx="5653042" cy="2983262"/>
          </a:xfrm>
          <a:prstGeom prst="round2DiagRect">
            <a:avLst/>
          </a:prstGeom>
          <a:solidFill>
            <a:srgbClr val="0D414B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900896" y="575424"/>
            <a:ext cx="519510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Case Study: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Ngân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hàng</a:t>
            </a:r>
            <a:r>
              <a:rPr lang="en-US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AmTrust, US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sản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17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tỷ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USD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Dẫn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đầu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dịch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vụ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online (2005)</a:t>
            </a:r>
            <a:endParaRPr lang="en-US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Top 20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cho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vay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thế </a:t>
            </a:r>
            <a:r>
              <a:rPr lang="en-US" b="1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chấp</a:t>
            </a:r>
            <a:r>
              <a:rPr lang="en-US" b="1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(2005)</a:t>
            </a:r>
            <a:endParaRPr lang="en-US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endParaRPr lang="en-US" sz="2400" b="1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3200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0A9585-F477-9700-0074-921C7BC3AFBE}"/>
              </a:ext>
            </a:extLst>
          </p:cNvPr>
          <p:cNvSpPr/>
          <p:nvPr/>
        </p:nvSpPr>
        <p:spPr>
          <a:xfrm>
            <a:off x="442958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Nhu </a:t>
            </a:r>
            <a:r>
              <a:rPr lang="en-US" sz="2000" b="1" kern="100" dirty="0" err="1">
                <a:solidFill>
                  <a:schemeClr val="bg1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endParaRPr lang="en-US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90796-3637-C59B-4739-727F81EFCDE2}"/>
              </a:ext>
            </a:extLst>
          </p:cNvPr>
          <p:cNvSpPr/>
          <p:nvPr/>
        </p:nvSpPr>
        <p:spPr>
          <a:xfrm>
            <a:off x="4038600" y="3589403"/>
            <a:ext cx="2743200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Kết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quả</a:t>
            </a:r>
            <a:endParaRPr lang="en-US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F8A08B-B264-642B-96FC-FF519951A862}"/>
              </a:ext>
            </a:extLst>
          </p:cNvPr>
          <p:cNvSpPr/>
          <p:nvPr/>
        </p:nvSpPr>
        <p:spPr>
          <a:xfrm>
            <a:off x="7865994" y="708376"/>
            <a:ext cx="3487806" cy="50928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Phương</a:t>
            </a:r>
            <a:r>
              <a:rPr lang="en-US" sz="2000" b="1" kern="100" dirty="0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solidFill>
                  <a:schemeClr val="bg1"/>
                </a:solidFill>
                <a:latin typeface="iCiel Gotham Medium" pitchFamily="50" charset="0"/>
                <a:cs typeface="iCiel Gotham Medium" pitchFamily="50" charset="0"/>
              </a:rPr>
              <a:t>pháp</a:t>
            </a:r>
            <a:endParaRPr 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5CC2CF-0CEA-9494-F691-8B9B8B225EC4}"/>
              </a:ext>
            </a:extLst>
          </p:cNvPr>
          <p:cNvSpPr txBox="1"/>
          <p:nvPr/>
        </p:nvSpPr>
        <p:spPr>
          <a:xfrm>
            <a:off x="442958" y="4352756"/>
            <a:ext cx="3448322" cy="15286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liên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tục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Không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giao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dịch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toàn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vẹn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khôi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phục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vòng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15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endParaRPr lang="en-US" sz="1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F470A-3B31-7549-4920-F78D1FEF2516}"/>
              </a:ext>
            </a:extLst>
          </p:cNvPr>
          <p:cNvSpPr txBox="1"/>
          <p:nvPr/>
        </p:nvSpPr>
        <p:spPr>
          <a:xfrm>
            <a:off x="4036559" y="4358972"/>
            <a:ext cx="3448322" cy="1923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Đảm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trải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khách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hang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vai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trò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8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phút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hoạch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trì</a:t>
            </a:r>
            <a:r>
              <a:rPr lang="en-US" sz="1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)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endParaRPr lang="en-US" sz="1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Loại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bỏ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phụ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thuộc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</a:t>
            </a:r>
            <a:r>
              <a:rPr lang="en-US" sz="1400" kern="100" baseline="300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rd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phức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tạp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1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AB22FB-B8BE-FB58-A699-BEE59822DD13}"/>
              </a:ext>
            </a:extLst>
          </p:cNvPr>
          <p:cNvSpPr txBox="1"/>
          <p:nvPr/>
        </p:nvSpPr>
        <p:spPr>
          <a:xfrm>
            <a:off x="7842782" y="1615634"/>
            <a:ext cx="3448322" cy="3698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Availability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Sử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băng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mạng</a:t>
            </a:r>
            <a:r>
              <a:rPr lang="en-US" sz="16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 GB/</a:t>
            </a:r>
            <a:r>
              <a:rPr lang="en-US" sz="16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giây</a:t>
            </a: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Hai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đặt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~ 32km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hình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vật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hai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máy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chủ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giống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nhau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CSDL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chính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gửi 1 Mb/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giây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redo data </a:t>
            </a:r>
          </a:p>
          <a:p>
            <a:pPr marL="285750" indent="-28575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endParaRPr lang="en-US" sz="16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31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7">
            <a:extLst>
              <a:ext uri="{FF2B5EF4-FFF2-40B4-BE49-F238E27FC236}">
                <a16:creationId xmlns:a16="http://schemas.microsoft.com/office/drawing/2014/main" id="{8D4878E7-C1F9-7395-4DA1-9495CB65A37F}"/>
              </a:ext>
            </a:extLst>
          </p:cNvPr>
          <p:cNvSpPr/>
          <p:nvPr/>
        </p:nvSpPr>
        <p:spPr>
          <a:xfrm>
            <a:off x="6858782" y="702781"/>
            <a:ext cx="3503635" cy="3100717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13" name="Freeform 7">
            <a:extLst>
              <a:ext uri="{FF2B5EF4-FFF2-40B4-BE49-F238E27FC236}">
                <a16:creationId xmlns:a16="http://schemas.microsoft.com/office/drawing/2014/main" id="{4FAE517D-D687-6DF6-268D-ACEB61553E38}"/>
              </a:ext>
            </a:extLst>
          </p:cNvPr>
          <p:cNvSpPr/>
          <p:nvPr/>
        </p:nvSpPr>
        <p:spPr>
          <a:xfrm>
            <a:off x="6858782" y="702781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alphaModFix amt="26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A651DC7-B104-4152-8C5E-A7B3773160BB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36A5DD-00CE-7963-25BD-B197B2276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649" y="440759"/>
            <a:ext cx="4170506" cy="235659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E99AF6-F279-01C8-AE17-42A2F0C548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961" y="1457382"/>
            <a:ext cx="4104900" cy="251699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D206D2-BAA9-B79C-A006-B188BF58C7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9704" y="2943420"/>
            <a:ext cx="4287520" cy="22955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0281279-705F-5DEE-8BD6-FEE3A8FAC1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17" y="4687132"/>
            <a:ext cx="5907369" cy="13433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3395354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đạt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688714" y="1580358"/>
            <a:ext cx="4076184" cy="4190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trên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nền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Oracle Cloud Infrastructure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tiến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trình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trọng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ổn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vận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)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tự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hóa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quá trình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Thử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một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như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quyết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trễ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Phân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sự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cố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và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cách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phát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sz="16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16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sớm</a:t>
            </a: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endParaRPr lang="en-US" sz="16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CAE766D-DCBD-2C6D-9649-3221C7F1608F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18/20</a:t>
            </a:r>
          </a:p>
        </p:txBody>
      </p:sp>
    </p:spTree>
    <p:extLst>
      <p:ext uri="{BB962C8B-B14F-4D97-AF65-F5344CB8AC3E}">
        <p14:creationId xmlns:p14="http://schemas.microsoft.com/office/powerpoint/2010/main" val="2451205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61F2D3A-26AF-4D00-A1DB-899870075B43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2867129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951049" y="2341523"/>
            <a:ext cx="11086352" cy="17440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phải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thu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thập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thêm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hoàn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thiện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Nâng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cao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an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toàn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đường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truyền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89D7D27-DF81-AF9B-F620-032799AC831F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19/20</a:t>
            </a:r>
          </a:p>
        </p:txBody>
      </p:sp>
    </p:spTree>
    <p:extLst>
      <p:ext uri="{BB962C8B-B14F-4D97-AF65-F5344CB8AC3E}">
        <p14:creationId xmlns:p14="http://schemas.microsoft.com/office/powerpoint/2010/main" val="1256182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075A15-ACDD-E7DD-C80C-89C0099D2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36F8703-875C-4AC3-BD9E-6F709EFB8D12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7BC81-C4C2-1C5A-7292-FE2AA61E6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824545-B4C7-6ED5-D0E1-ACF3C2732D68}"/>
              </a:ext>
            </a:extLst>
          </p:cNvPr>
          <p:cNvSpPr txBox="1"/>
          <p:nvPr/>
        </p:nvSpPr>
        <p:spPr>
          <a:xfrm>
            <a:off x="1148998" y="367802"/>
            <a:ext cx="3465043" cy="56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Hướng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A584DE-C89F-A2C2-7DBD-AA3183A433FF}"/>
              </a:ext>
            </a:extLst>
          </p:cNvPr>
          <p:cNvSpPr/>
          <p:nvPr/>
        </p:nvSpPr>
        <p:spPr>
          <a:xfrm>
            <a:off x="725351" y="367802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3A2E4F-E79A-E9BF-3A61-642114BBB10C}"/>
              </a:ext>
            </a:extLst>
          </p:cNvPr>
          <p:cNvSpPr txBox="1"/>
          <p:nvPr/>
        </p:nvSpPr>
        <p:spPr>
          <a:xfrm>
            <a:off x="283780" y="1913474"/>
            <a:ext cx="11992018" cy="3026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nghiệm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phạm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vi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trúc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đầy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đủ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(RAC, Container Database),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xử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trường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xảy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ra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Tinh chỉnh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phù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yêu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cầu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thống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Far Sync – CSDL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Tích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hợp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Enterprise Manager Cloud Control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chuyển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bảo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vệ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cấp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độ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lớn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hơn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74EDB97-CBE3-3A48-F229-CADBF6E8E9F4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20/20</a:t>
            </a:r>
          </a:p>
        </p:txBody>
      </p:sp>
    </p:spTree>
    <p:extLst>
      <p:ext uri="{BB962C8B-B14F-4D97-AF65-F5344CB8AC3E}">
        <p14:creationId xmlns:p14="http://schemas.microsoft.com/office/powerpoint/2010/main" val="112358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3B658D8-BB24-4E1C-873E-D46657CA49A7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1959252"/>
            <a:ext cx="4734560" cy="174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thúc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</a:t>
            </a:r>
          </a:p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Em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xin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chân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thành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cảm ơn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thầy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cô!</a:t>
            </a:r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484414" y="352979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709296" y="575770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2541-3089-6332-6B1C-C5DC51AB99F2}"/>
              </a:ext>
            </a:extLst>
          </p:cNvPr>
          <p:cNvSpPr txBox="1"/>
          <p:nvPr/>
        </p:nvSpPr>
        <p:spPr>
          <a:xfrm>
            <a:off x="1651011" y="358819"/>
            <a:ext cx="2867129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kern="100" dirty="0">
                <a:solidFill>
                  <a:srgbClr val="0070C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Q&amp;A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3CCFD9-711B-EB31-4198-14579C42FF0C}"/>
              </a:ext>
            </a:extLst>
          </p:cNvPr>
          <p:cNvSpPr/>
          <p:nvPr/>
        </p:nvSpPr>
        <p:spPr>
          <a:xfrm rot="16200000">
            <a:off x="2096951" y="3130586"/>
            <a:ext cx="225698" cy="1816027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7859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894BAC1-4492-4FBD-8B15-004EAB50EA39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113" name="Freeform 8">
            <a:extLst>
              <a:ext uri="{FF2B5EF4-FFF2-40B4-BE49-F238E27FC236}">
                <a16:creationId xmlns:a16="http://schemas.microsoft.com/office/drawing/2014/main" id="{4D8F2894-8B14-1E7E-8C3B-0667A370269B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3DDB39-37A5-1A2F-41F8-4537078F84ED}"/>
              </a:ext>
            </a:extLst>
          </p:cNvPr>
          <p:cNvSpPr txBox="1"/>
          <p:nvPr/>
        </p:nvSpPr>
        <p:spPr>
          <a:xfrm>
            <a:off x="1436914" y="2230313"/>
            <a:ext cx="9314822" cy="2960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mất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3200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ghi</a:t>
            </a: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(lost writes)</a:t>
            </a:r>
          </a:p>
          <a:p>
            <a:pPr algn="ctr">
              <a:lnSpc>
                <a:spcPct val="150000"/>
              </a:lnSpc>
            </a:pPr>
            <a:r>
              <a:rPr lang="en-US" sz="3200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“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the database thinks the block </a:t>
            </a:r>
            <a:r>
              <a:rPr lang="en-US" sz="3200" b="1" i="0" u="sng" dirty="0">
                <a:solidFill>
                  <a:srgbClr val="0070C0"/>
                </a:solidFill>
                <a:effectLst/>
                <a:latin typeface="iCiel Gotham Medium" pitchFamily="50" charset="0"/>
                <a:cs typeface="iCiel Gotham Medium" pitchFamily="50" charset="0"/>
              </a:rPr>
              <a:t>was written to disk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, but this in fact </a:t>
            </a:r>
            <a:r>
              <a:rPr lang="en-US" sz="3200" b="1" i="0" u="sng" dirty="0">
                <a:solidFill>
                  <a:srgbClr val="0070C0"/>
                </a:solidFill>
                <a:effectLst/>
                <a:latin typeface="iCiel Gotham Medium" pitchFamily="50" charset="0"/>
                <a:cs typeface="iCiel Gotham Medium" pitchFamily="50" charset="0"/>
              </a:rPr>
              <a:t>didn't happen</a:t>
            </a:r>
            <a:r>
              <a:rPr lang="en-US" sz="3200" b="0" i="0" dirty="0">
                <a:solidFill>
                  <a:srgbClr val="333333"/>
                </a:solidFill>
                <a:effectLst/>
                <a:latin typeface="iCiel Gotham Medium" pitchFamily="50" charset="0"/>
                <a:cs typeface="iCiel Gotham Medium" pitchFamily="50" charset="0"/>
              </a:rPr>
              <a:t>”</a:t>
            </a:r>
          </a:p>
          <a:p>
            <a:pPr algn="r">
              <a:lnSpc>
                <a:spcPct val="150000"/>
              </a:lnSpc>
            </a:pPr>
            <a:r>
              <a:rPr lang="en-US" sz="3200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-</a:t>
            </a:r>
            <a:r>
              <a:rPr lang="en-US" sz="3200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i="1" dirty="0" err="1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Dbvisit</a:t>
            </a:r>
            <a:r>
              <a:rPr lang="en-US" i="1" dirty="0">
                <a:solidFill>
                  <a:srgbClr val="333333"/>
                </a:solidFill>
                <a:latin typeface="iCiel Gotham Medium" pitchFamily="50" charset="0"/>
                <a:cs typeface="iCiel Gotham Medium" pitchFamily="50" charset="0"/>
              </a:rPr>
              <a:t> software</a:t>
            </a:r>
            <a:endParaRPr lang="en-US" sz="3200" i="1" dirty="0">
              <a:latin typeface="iCiel Gotham Medium" pitchFamily="50" charset="0"/>
              <a:cs typeface="iCiel Gotham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576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179C1553-74C9-4870-9302-D3B8676B7A0D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58666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381884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22257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96682" y="2028885"/>
            <a:ext cx="186272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573738" y="3602854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8119474" y="2028884"/>
            <a:ext cx="186272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7FEF0-A120-6AD5-79A2-D5FC63F5D759}"/>
              </a:ext>
            </a:extLst>
          </p:cNvPr>
          <p:cNvSpPr/>
          <p:nvPr/>
        </p:nvSpPr>
        <p:spPr>
          <a:xfrm>
            <a:off x="10533167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75236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390626"/>
            <a:ext cx="349612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</p:cNvCxnSpPr>
          <p:nvPr/>
        </p:nvCxnSpPr>
        <p:spPr>
          <a:xfrm flipH="1">
            <a:off x="2796682" y="2748753"/>
            <a:ext cx="931363" cy="8492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E7DE3523-4470-62D8-393F-F1351D90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347" y="285879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75236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10018096" y="356655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02888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360DA610-13CC-C0CB-85BC-EBF580C0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40" y="3153645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Freeform 8">
            <a:extLst>
              <a:ext uri="{FF2B5EF4-FFF2-40B4-BE49-F238E27FC236}">
                <a16:creationId xmlns:a16="http://schemas.microsoft.com/office/drawing/2014/main" id="{4D8F2894-8B14-1E7E-8C3B-0667A370269B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25AA21-07F4-D392-565C-6D082E138257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3948407"/>
            <a:ext cx="1777056" cy="161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75998FFE-2CD8-6CC8-4348-233E8FCD1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069" y="370808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7475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761281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761281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CD6D81A-8DF1-491B-8014-9102E975966E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69679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814110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332711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139018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495580" y="3735473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139017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3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862499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314942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500759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</p:cNvCxnSpPr>
          <p:nvPr/>
        </p:nvCxnSpPr>
        <p:spPr>
          <a:xfrm flipH="1">
            <a:off x="2796682" y="2858886"/>
            <a:ext cx="931363" cy="8765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862498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018096" y="3676683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139017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875A446F-8B29-89F5-7FCE-EA582C76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163" y="337035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E8BCC2-09C3-3FE4-A91B-1CE9727DD2DD}"/>
              </a:ext>
            </a:extLst>
          </p:cNvPr>
          <p:cNvSpPr txBox="1"/>
          <p:nvPr/>
        </p:nvSpPr>
        <p:spPr>
          <a:xfrm>
            <a:off x="2796682" y="5104370"/>
            <a:ext cx="748944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không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cụ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thể</a:t>
            </a:r>
            <a:b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</a:b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ORA-00600: Internal Error!</a:t>
            </a:r>
          </a:p>
          <a:p>
            <a:pPr algn="ctr"/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Do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nhiều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yếu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tố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: bugs, network, … -&gt;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khó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xác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định</a:t>
            </a:r>
            <a:r>
              <a:rPr lang="en-US" sz="20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3" name="Freeform 8">
            <a:extLst>
              <a:ext uri="{FF2B5EF4-FFF2-40B4-BE49-F238E27FC236}">
                <a16:creationId xmlns:a16="http://schemas.microsoft.com/office/drawing/2014/main" id="{0539020E-326B-E619-E3A6-59764720B8E6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9294C0-F6E5-6C80-6023-F58CBB59BE5B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4058540"/>
            <a:ext cx="1698898" cy="386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91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65114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60B1CAE-4DF8-4E87-A902-50852011B577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- 4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58666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3763740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22257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028885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622528" y="360211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028884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F7FEF0-A120-6AD5-79A2-D5FC63F5D759}"/>
              </a:ext>
            </a:extLst>
          </p:cNvPr>
          <p:cNvSpPr/>
          <p:nvPr/>
        </p:nvSpPr>
        <p:spPr>
          <a:xfrm>
            <a:off x="10533167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275236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20480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390626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8" idx="0"/>
            <a:endCxn id="9" idx="3"/>
          </p:cNvCxnSpPr>
          <p:nvPr/>
        </p:nvCxnSpPr>
        <p:spPr>
          <a:xfrm flipH="1">
            <a:off x="2796682" y="2748753"/>
            <a:ext cx="931363" cy="119965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E7DE3523-4470-62D8-393F-F1351D904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3824" y="2978587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275236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  <a:endCxn id="17" idx="1"/>
          </p:cNvCxnSpPr>
          <p:nvPr/>
        </p:nvCxnSpPr>
        <p:spPr>
          <a:xfrm>
            <a:off x="10018096" y="356655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02888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1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360DA610-13CC-C0CB-85BC-EBF580C09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540" y="3153645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2" name="TextBox 4111">
            <a:extLst>
              <a:ext uri="{FF2B5EF4-FFF2-40B4-BE49-F238E27FC236}">
                <a16:creationId xmlns:a16="http://schemas.microsoft.com/office/drawing/2014/main" id="{8F3FA400-EC8A-C028-6F07-88842E58D58B}"/>
              </a:ext>
            </a:extLst>
          </p:cNvPr>
          <p:cNvSpPr txBox="1"/>
          <p:nvPr/>
        </p:nvSpPr>
        <p:spPr>
          <a:xfrm>
            <a:off x="4185099" y="5175352"/>
            <a:ext cx="491762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Sử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dụng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tham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000" b="1" dirty="0" err="1">
                <a:latin typeface="iCiel Gotham Medium" pitchFamily="50" charset="0"/>
                <a:cs typeface="iCiel Gotham Medium" pitchFamily="50" charset="0"/>
              </a:rPr>
              <a:t>số</a:t>
            </a:r>
            <a:r>
              <a:rPr lang="en-US" sz="2000" b="1" dirty="0">
                <a:latin typeface="iCiel Gotham Medium" pitchFamily="50" charset="0"/>
                <a:cs typeface="iCiel Gotham Medium" pitchFamily="50" charset="0"/>
              </a:rPr>
              <a:t> DB_LOST_WRITE</a:t>
            </a: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C7823E4E-2BCC-1A15-498C-247E59383FE2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45A0174-A419-D1DB-6B35-DBA3A65239CC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>
            <a:off x="2796682" y="3948407"/>
            <a:ext cx="1825846" cy="154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B254C15F-7535-FD58-40A2-4EFC7B5A0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545" y="3677100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0884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>
            <a:extLst>
              <a:ext uri="{FF2B5EF4-FFF2-40B4-BE49-F238E27FC236}">
                <a16:creationId xmlns:a16="http://schemas.microsoft.com/office/drawing/2014/main" id="{5455352A-130E-7C73-3C45-F9F2F4207CEC}"/>
              </a:ext>
            </a:extLst>
          </p:cNvPr>
          <p:cNvSpPr/>
          <p:nvPr/>
        </p:nvSpPr>
        <p:spPr>
          <a:xfrm>
            <a:off x="7641143" y="196661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lowchart: Magnetic Disk 17">
            <a:extLst>
              <a:ext uri="{FF2B5EF4-FFF2-40B4-BE49-F238E27FC236}">
                <a16:creationId xmlns:a16="http://schemas.microsoft.com/office/drawing/2014/main" id="{69983E7E-4FB9-0D43-964F-AF7DE23B0419}"/>
              </a:ext>
            </a:extLst>
          </p:cNvPr>
          <p:cNvSpPr/>
          <p:nvPr/>
        </p:nvSpPr>
        <p:spPr>
          <a:xfrm>
            <a:off x="1825846" y="1966618"/>
            <a:ext cx="3804397" cy="3292816"/>
          </a:xfrm>
          <a:prstGeom prst="flowChartMagneticDisk">
            <a:avLst/>
          </a:prstGeom>
          <a:solidFill>
            <a:srgbClr val="00B0F0"/>
          </a:solidFill>
          <a:ln w="57150"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7E96B-9656-A280-2F17-E086F8BE00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F4EF0B63-FAE9-491B-9FB6-18A967FF22F7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1E46C-311B-F5E5-D435-AC1E8FFA6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F345B97-B6C3-C795-3C4D-0DA5399DD351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27C3A5-3614-2D59-DF52-4EF5DC364D61}"/>
              </a:ext>
            </a:extLst>
          </p:cNvPr>
          <p:cNvSpPr txBox="1"/>
          <p:nvPr/>
        </p:nvSpPr>
        <p:spPr>
          <a:xfrm>
            <a:off x="528578" y="533429"/>
            <a:ext cx="36979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- 5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D6335A-658B-838A-751D-E83414E34FCF}"/>
              </a:ext>
            </a:extLst>
          </p:cNvPr>
          <p:cNvSpPr/>
          <p:nvPr/>
        </p:nvSpPr>
        <p:spPr>
          <a:xfrm>
            <a:off x="2097458" y="3902136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EFF7DD-47B2-6D78-D42C-75906484E40E}"/>
              </a:ext>
            </a:extLst>
          </p:cNvPr>
          <p:cNvSpPr txBox="1"/>
          <p:nvPr/>
        </p:nvSpPr>
        <p:spPr>
          <a:xfrm>
            <a:off x="0" y="4019447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Đĩa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vật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lý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2CB7C7-AB95-8240-9773-F656EC3EFA76}"/>
              </a:ext>
            </a:extLst>
          </p:cNvPr>
          <p:cNvSpPr txBox="1"/>
          <p:nvPr/>
        </p:nvSpPr>
        <p:spPr>
          <a:xfrm>
            <a:off x="0" y="2538048"/>
            <a:ext cx="19878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Instance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173094E-65F2-C0FC-33C0-EEF851D6FA3F}"/>
              </a:ext>
            </a:extLst>
          </p:cNvPr>
          <p:cNvSpPr/>
          <p:nvPr/>
        </p:nvSpPr>
        <p:spPr>
          <a:xfrm>
            <a:off x="2705337" y="2344355"/>
            <a:ext cx="2045416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DD8913-1801-747B-93E4-BC6C3DC48B0E}"/>
              </a:ext>
            </a:extLst>
          </p:cNvPr>
          <p:cNvSpPr/>
          <p:nvPr/>
        </p:nvSpPr>
        <p:spPr>
          <a:xfrm>
            <a:off x="4531183" y="3892194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34BF32-FA12-F27B-247F-A5F4F9C6855C}"/>
              </a:ext>
            </a:extLst>
          </p:cNvPr>
          <p:cNvSpPr/>
          <p:nvPr/>
        </p:nvSpPr>
        <p:spPr>
          <a:xfrm>
            <a:off x="7962887" y="2344354"/>
            <a:ext cx="2175900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2 -&gt; 4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Read: 2, Update: 4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11525FC-B896-14BB-CD5C-EFEAAFF0F836}"/>
              </a:ext>
            </a:extLst>
          </p:cNvPr>
          <p:cNvCxnSpPr>
            <a:cxnSpLocks/>
          </p:cNvCxnSpPr>
          <p:nvPr/>
        </p:nvCxnSpPr>
        <p:spPr>
          <a:xfrm>
            <a:off x="5630243" y="3067836"/>
            <a:ext cx="2027341" cy="0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342469B2-5677-4685-EA2D-E47FFE26903C}"/>
              </a:ext>
            </a:extLst>
          </p:cNvPr>
          <p:cNvSpPr/>
          <p:nvPr/>
        </p:nvSpPr>
        <p:spPr>
          <a:xfrm>
            <a:off x="9318872" y="3520279"/>
            <a:ext cx="699224" cy="723481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AA57A5-DEE5-1274-A6BE-134ABC570043}"/>
              </a:ext>
            </a:extLst>
          </p:cNvPr>
          <p:cNvCxnSpPr>
            <a:cxnSpLocks/>
            <a:stCxn id="9" idx="0"/>
            <a:endCxn id="12" idx="1"/>
          </p:cNvCxnSpPr>
          <p:nvPr/>
        </p:nvCxnSpPr>
        <p:spPr>
          <a:xfrm flipV="1">
            <a:off x="2447070" y="2706096"/>
            <a:ext cx="258267" cy="119604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6C89AD5A-3111-205B-61C9-2BF5E6C30042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2796682" y="3067836"/>
            <a:ext cx="931363" cy="8343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3" name="Straight Arrow Connector 4102">
            <a:extLst>
              <a:ext uri="{FF2B5EF4-FFF2-40B4-BE49-F238E27FC236}">
                <a16:creationId xmlns:a16="http://schemas.microsoft.com/office/drawing/2014/main" id="{7C8548DD-0917-9998-1A06-338E4CF8E83B}"/>
              </a:ext>
            </a:extLst>
          </p:cNvPr>
          <p:cNvCxnSpPr>
            <a:cxnSpLocks/>
            <a:stCxn id="16" idx="2"/>
            <a:endCxn id="27" idx="0"/>
          </p:cNvCxnSpPr>
          <p:nvPr/>
        </p:nvCxnSpPr>
        <p:spPr>
          <a:xfrm>
            <a:off x="9050837" y="3067835"/>
            <a:ext cx="617647" cy="4524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A56B36DE-1C1E-9BDE-C858-2E05B7A2968A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10018096" y="3882020"/>
            <a:ext cx="51507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9" name="Picture 6" descr="Green Ok Icon PNG Transparent Background, Free Download #45012 -  FreeIconsPNG">
            <a:extLst>
              <a:ext uri="{FF2B5EF4-FFF2-40B4-BE49-F238E27FC236}">
                <a16:creationId xmlns:a16="http://schemas.microsoft.com/office/drawing/2014/main" id="{2D2FA9AF-7413-75E5-36F4-CF6E38313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810" y="2344354"/>
            <a:ext cx="649190" cy="6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Stop Sign PNG, Stop Sign Transparent Background - FreeIconsPNG">
            <a:extLst>
              <a:ext uri="{FF2B5EF4-FFF2-40B4-BE49-F238E27FC236}">
                <a16:creationId xmlns:a16="http://schemas.microsoft.com/office/drawing/2014/main" id="{875A446F-8B29-89F5-7FCE-EA582C76D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9163" y="3575694"/>
            <a:ext cx="542611" cy="542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11EEBCC-8BDE-C598-B4BD-C59C83D6E4BA}"/>
              </a:ext>
            </a:extLst>
          </p:cNvPr>
          <p:cNvSpPr txBox="1"/>
          <p:nvPr/>
        </p:nvSpPr>
        <p:spPr>
          <a:xfrm>
            <a:off x="3449017" y="5308178"/>
            <a:ext cx="60943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Thực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hiện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tạo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lại</a:t>
            </a:r>
            <a:r>
              <a:rPr lang="en-US" sz="1800" b="1" dirty="0">
                <a:latin typeface="iCiel Gotham Medium" pitchFamily="50" charset="0"/>
                <a:cs typeface="iCiel Gotham Medium" pitchFamily="50" charset="0"/>
              </a:rPr>
              <a:t> CSDL </a:t>
            </a:r>
            <a:r>
              <a:rPr lang="en-US" sz="1800" b="1" dirty="0" err="1"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sz="1800" b="1" dirty="0">
              <a:solidFill>
                <a:srgbClr val="FF0000"/>
              </a:solidFill>
              <a:latin typeface="iCiel Gotham Medium" pitchFamily="50" charset="0"/>
              <a:cs typeface="iCiel Gotham Medium" pitchFamily="50" charset="0"/>
            </a:endParaRPr>
          </a:p>
          <a:p>
            <a:pPr algn="ctr"/>
            <a:r>
              <a:rPr lang="en-US" sz="1800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ORA-00752: Lost Write Detection!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-&gt;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Xác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định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lỗi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mất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ghi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cụ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thể</a:t>
            </a:r>
            <a:endParaRPr lang="en-US" sz="1800" b="1" dirty="0">
              <a:solidFill>
                <a:srgbClr val="FF0000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A6FCA9F8-3A9B-316B-771E-07EC42A4281D}"/>
              </a:ext>
            </a:extLst>
          </p:cNvPr>
          <p:cNvSpPr/>
          <p:nvPr/>
        </p:nvSpPr>
        <p:spPr>
          <a:xfrm>
            <a:off x="11062564" y="349078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8604487-D5C2-BFF5-78D8-D2D27443F253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2796682" y="4253935"/>
            <a:ext cx="1734501" cy="99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0721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7E598-4A99-9357-B2C5-A13C80B3D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100" y="2032401"/>
            <a:ext cx="6242616" cy="3115407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FFD68D-7DD5-B352-9CD7-34B8FDDB56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D85F051-FCBC-4511-B3FF-56224C2AD51D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4DDC1A-EFB3-7D93-6DC2-B817CEBD1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69A3D5-A144-8585-2159-D2FAD1675C76}"/>
              </a:ext>
            </a:extLst>
          </p:cNvPr>
          <p:cNvSpPr txBox="1"/>
          <p:nvPr/>
        </p:nvSpPr>
        <p:spPr>
          <a:xfrm>
            <a:off x="838200" y="57733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 do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chọn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52EBDC-38A2-6F52-D8F9-34696EFFC398}"/>
              </a:ext>
            </a:extLst>
          </p:cNvPr>
          <p:cNvSpPr/>
          <p:nvPr/>
        </p:nvSpPr>
        <p:spPr>
          <a:xfrm rot="5400000">
            <a:off x="1313912" y="726441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30B2290-C9E0-2836-D481-62AD38C4DFD3}"/>
              </a:ext>
            </a:extLst>
          </p:cNvPr>
          <p:cNvGrpSpPr/>
          <p:nvPr/>
        </p:nvGrpSpPr>
        <p:grpSpPr>
          <a:xfrm>
            <a:off x="8001255" y="-1091885"/>
            <a:ext cx="4177774" cy="9160312"/>
            <a:chOff x="7539912" y="-1088019"/>
            <a:chExt cx="4177774" cy="9160312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CB677EE3-E45B-E27D-9C33-F2E2E190844C}"/>
                </a:ext>
              </a:extLst>
            </p:cNvPr>
            <p:cNvSpPr/>
            <p:nvPr/>
          </p:nvSpPr>
          <p:spPr>
            <a:xfrm rot="16984456">
              <a:off x="6697578" y="3171715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2" y="0"/>
                  </a:lnTo>
                  <a:lnTo>
                    <a:pt x="13544802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493A876C-328D-503B-D4F8-09A1A9448C93}"/>
                </a:ext>
              </a:extLst>
            </p:cNvPr>
            <p:cNvSpPr/>
            <p:nvPr/>
          </p:nvSpPr>
          <p:spPr>
            <a:xfrm rot="6150721">
              <a:off x="3843346" y="3059131"/>
              <a:ext cx="9047728" cy="753428"/>
            </a:xfrm>
            <a:custGeom>
              <a:avLst/>
              <a:gdLst/>
              <a:ahLst/>
              <a:cxnLst/>
              <a:rect l="l" t="t" r="r" b="b"/>
              <a:pathLst>
                <a:path w="13544802" h="1127911">
                  <a:moveTo>
                    <a:pt x="0" y="0"/>
                  </a:moveTo>
                  <a:lnTo>
                    <a:pt x="13544801" y="0"/>
                  </a:lnTo>
                  <a:lnTo>
                    <a:pt x="13544801" y="1127912"/>
                  </a:lnTo>
                  <a:lnTo>
                    <a:pt x="0" y="11279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37172"/>
              </a:stretch>
            </a:blipFill>
          </p:spPr>
        </p:sp>
        <p:grpSp>
          <p:nvGrpSpPr>
            <p:cNvPr id="37" name="Group 9">
              <a:extLst>
                <a:ext uri="{FF2B5EF4-FFF2-40B4-BE49-F238E27FC236}">
                  <a16:creationId xmlns:a16="http://schemas.microsoft.com/office/drawing/2014/main" id="{8D58AED2-EC09-6C82-3FA3-779E541E87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39912" y="63"/>
              <a:ext cx="4177774" cy="6871564"/>
              <a:chOff x="0" y="0"/>
              <a:chExt cx="3860673" cy="6350000"/>
            </a:xfrm>
          </p:grpSpPr>
          <p:sp>
            <p:nvSpPr>
              <p:cNvPr id="38" name="Freeform 10">
                <a:extLst>
                  <a:ext uri="{FF2B5EF4-FFF2-40B4-BE49-F238E27FC236}">
                    <a16:creationId xmlns:a16="http://schemas.microsoft.com/office/drawing/2014/main" id="{3B798CBE-1472-80FE-CF48-04DC8FF07757}"/>
                  </a:ext>
                </a:extLst>
              </p:cNvPr>
              <p:cNvSpPr/>
              <p:nvPr/>
            </p:nvSpPr>
            <p:spPr>
              <a:xfrm>
                <a:off x="0" y="0"/>
                <a:ext cx="3860673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3860673" h="6350000">
                    <a:moveTo>
                      <a:pt x="3860673" y="0"/>
                    </a:moveTo>
                    <a:lnTo>
                      <a:pt x="2341753" y="6350000"/>
                    </a:lnTo>
                    <a:lnTo>
                      <a:pt x="0" y="6350000"/>
                    </a:lnTo>
                    <a:lnTo>
                      <a:pt x="1518920" y="0"/>
                    </a:lnTo>
                    <a:lnTo>
                      <a:pt x="3860673" y="0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 l="-44000" r="-117000"/>
                </a:stretch>
              </a:blipFill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575D487-E7A9-E42B-17A7-6B67742C9602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1/22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1A9713C4-0B99-AAA6-CE43-4ADD4088600E}"/>
              </a:ext>
            </a:extLst>
          </p:cNvPr>
          <p:cNvSpPr txBox="1">
            <a:spLocks/>
          </p:cNvSpPr>
          <p:nvPr/>
        </p:nvSpPr>
        <p:spPr>
          <a:xfrm>
            <a:off x="10134600" y="63563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</a:t>
            </a:r>
            <a:r>
              <a:rPr lang="en-US"/>
              <a:t>/20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745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F4B99D-5278-CDD2-3B32-08CD0D4B7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9558"/>
            <a:ext cx="10515600" cy="5217807"/>
          </a:xfrm>
        </p:spPr>
        <p:txBody>
          <a:bodyPr>
            <a:noAutofit/>
          </a:bodyPr>
          <a:lstStyle/>
          <a:p>
            <a:r>
              <a:rPr lang="en-US" sz="2400" dirty="0"/>
              <a:t>2 </a:t>
            </a:r>
            <a:r>
              <a:rPr lang="en-US" sz="2400" dirty="0" err="1"/>
              <a:t>phút</a:t>
            </a:r>
            <a:r>
              <a:rPr lang="en-US" sz="2400" dirty="0"/>
              <a:t> đầu:</a:t>
            </a:r>
          </a:p>
          <a:p>
            <a:pPr lvl="1"/>
            <a:r>
              <a:rPr lang="en-US" dirty="0"/>
              <a:t>Lý do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lvl="1"/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ra</a:t>
            </a:r>
            <a:endParaRPr lang="en-US" dirty="0"/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tượng</a:t>
            </a:r>
            <a:endParaRPr lang="en-US" dirty="0"/>
          </a:p>
          <a:p>
            <a:r>
              <a:rPr lang="en-US" sz="2400" dirty="0"/>
              <a:t>6 - 8phút </a:t>
            </a:r>
            <a:r>
              <a:rPr lang="en-US" sz="2400" dirty="0" err="1"/>
              <a:t>giữa</a:t>
            </a:r>
            <a:r>
              <a:rPr lang="en-US" sz="2400" dirty="0"/>
              <a:t>:</a:t>
            </a:r>
          </a:p>
          <a:p>
            <a:pPr lvl="1"/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cốt</a:t>
            </a:r>
            <a:r>
              <a:rPr lang="en-US" dirty="0"/>
              <a:t> </a:t>
            </a:r>
            <a:r>
              <a:rPr lang="en-US" dirty="0" err="1"/>
              <a:t>lõi</a:t>
            </a:r>
            <a:r>
              <a:rPr lang="en-US" dirty="0"/>
              <a:t>,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  <a:p>
            <a:pPr lvl="1"/>
            <a:r>
              <a:rPr lang="en-US" dirty="0"/>
              <a:t>Liên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chặt</a:t>
            </a:r>
            <a:r>
              <a:rPr lang="en-US" dirty="0"/>
              <a:t> </a:t>
            </a:r>
            <a:r>
              <a:rPr lang="en-US" dirty="0" err="1"/>
              <a:t>chẽ</a:t>
            </a:r>
            <a:r>
              <a:rPr lang="en-US" dirty="0"/>
              <a:t>, có </a:t>
            </a:r>
            <a:r>
              <a:rPr lang="en-US" dirty="0" err="1"/>
              <a:t>hệ</a:t>
            </a:r>
            <a:r>
              <a:rPr lang="en-US" dirty="0"/>
              <a:t> thống</a:t>
            </a:r>
          </a:p>
          <a:p>
            <a:r>
              <a:rPr lang="en-US" sz="2400" dirty="0"/>
              <a:t>2 </a:t>
            </a:r>
            <a:r>
              <a:rPr lang="en-US" sz="2400" dirty="0" err="1"/>
              <a:t>phút</a:t>
            </a:r>
            <a:r>
              <a:rPr lang="en-US" sz="2400" dirty="0"/>
              <a:t> </a:t>
            </a:r>
            <a:r>
              <a:rPr lang="en-US" sz="2400" dirty="0" err="1"/>
              <a:t>cuối</a:t>
            </a:r>
            <a:r>
              <a:rPr lang="en-US" sz="2400" dirty="0"/>
              <a:t>: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luận</a:t>
            </a:r>
            <a:r>
              <a:rPr lang="en-US" sz="2400" dirty="0"/>
              <a:t> </a:t>
            </a:r>
            <a:r>
              <a:rPr lang="en-US" sz="2400" dirty="0" err="1"/>
              <a:t>khẳng</a:t>
            </a:r>
            <a:r>
              <a:rPr lang="en-US" sz="2400" dirty="0"/>
              <a:t> </a:t>
            </a:r>
            <a:r>
              <a:rPr lang="en-US" sz="2400" dirty="0" err="1"/>
              <a:t>định</a:t>
            </a:r>
            <a:r>
              <a:rPr lang="en-US" sz="2400" dirty="0"/>
              <a:t> </a:t>
            </a:r>
            <a:r>
              <a:rPr lang="en-US" sz="2400" dirty="0" err="1"/>
              <a:t>lại</a:t>
            </a:r>
            <a:r>
              <a:rPr lang="en-US" sz="2400" dirty="0"/>
              <a:t> </a:t>
            </a:r>
            <a:r>
              <a:rPr lang="en-US" sz="2400" dirty="0" err="1"/>
              <a:t>kết</a:t>
            </a:r>
            <a:r>
              <a:rPr lang="en-US" sz="2400" dirty="0"/>
              <a:t> </a:t>
            </a:r>
            <a:r>
              <a:rPr lang="en-US" sz="2400" dirty="0" err="1"/>
              <a:t>quả</a:t>
            </a:r>
            <a:r>
              <a:rPr lang="en-US" sz="2400" dirty="0"/>
              <a:t> </a:t>
            </a:r>
            <a:r>
              <a:rPr lang="en-US" sz="2400" dirty="0" err="1"/>
              <a:t>nghiên</a:t>
            </a:r>
            <a:r>
              <a:rPr lang="en-US" sz="2400" dirty="0"/>
              <a:t> </a:t>
            </a:r>
            <a:r>
              <a:rPr lang="en-US" sz="2400" dirty="0" err="1"/>
              <a:t>cứu</a:t>
            </a:r>
            <a:endParaRPr lang="en-US" sz="2400" dirty="0"/>
          </a:p>
          <a:p>
            <a:r>
              <a:rPr lang="vi-VN" sz="2400" dirty="0"/>
              <a:t>Chủ đề chính của đề tài, giải quyết vấn đề gì, cách giải quyết và kết quả đạt được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Quan </a:t>
            </a:r>
            <a:r>
              <a:rPr lang="en-US" sz="2400" dirty="0" err="1"/>
              <a:t>trọng</a:t>
            </a:r>
            <a:r>
              <a:rPr lang="en-US" sz="2400" dirty="0"/>
              <a:t> </a:t>
            </a:r>
            <a:r>
              <a:rPr lang="en-US" sz="2400" dirty="0" err="1"/>
              <a:t>là</a:t>
            </a:r>
            <a:r>
              <a:rPr lang="en-US" sz="2400" dirty="0"/>
              <a:t>: </a:t>
            </a:r>
            <a:r>
              <a:rPr lang="en-US" sz="2400" dirty="0" err="1"/>
              <a:t>rõ</a:t>
            </a:r>
            <a:r>
              <a:rPr lang="en-US" sz="2400" dirty="0"/>
              <a:t> </a:t>
            </a:r>
            <a:r>
              <a:rPr lang="en-US" sz="2400" dirty="0" err="1"/>
              <a:t>công</a:t>
            </a:r>
            <a:r>
              <a:rPr lang="en-US" sz="2400" dirty="0"/>
              <a:t> </a:t>
            </a:r>
            <a:r>
              <a:rPr lang="en-US" sz="2400" dirty="0" err="1"/>
              <a:t>việc</a:t>
            </a:r>
            <a:r>
              <a:rPr lang="en-US" sz="2400" dirty="0"/>
              <a:t> </a:t>
            </a:r>
            <a:r>
              <a:rPr lang="en-US" sz="2400" dirty="0" err="1"/>
              <a:t>mình</a:t>
            </a:r>
            <a:r>
              <a:rPr lang="en-US" sz="2400" dirty="0"/>
              <a:t> làm, </a:t>
            </a:r>
            <a:r>
              <a:rPr lang="en-US" sz="2400" dirty="0" err="1"/>
              <a:t>những</a:t>
            </a:r>
            <a:r>
              <a:rPr lang="en-US" sz="2400" dirty="0"/>
              <a:t> gì chưa </a:t>
            </a:r>
            <a:r>
              <a:rPr lang="en-US" sz="2400" dirty="0" err="1"/>
              <a:t>hài</a:t>
            </a:r>
            <a:r>
              <a:rPr lang="en-US" sz="2400" dirty="0"/>
              <a:t> long, chưa </a:t>
            </a:r>
            <a:r>
              <a:rPr lang="en-US" sz="2400" dirty="0" err="1"/>
              <a:t>kịp</a:t>
            </a:r>
            <a:r>
              <a:rPr lang="en-US" sz="2400" dirty="0"/>
              <a:t> </a:t>
            </a:r>
            <a:r>
              <a:rPr lang="en-US" sz="2400" dirty="0" err="1"/>
              <a:t>thực</a:t>
            </a:r>
            <a:r>
              <a:rPr lang="en-US" sz="2400" dirty="0"/>
              <a:t> </a:t>
            </a:r>
            <a:r>
              <a:rPr lang="en-US" sz="2400" dirty="0" err="1"/>
              <a:t>hiện</a:t>
            </a:r>
            <a:r>
              <a:rPr lang="en-US" sz="2400" dirty="0"/>
              <a:t>. </a:t>
            </a:r>
            <a:r>
              <a:rPr lang="en-US" sz="2400" dirty="0" err="1"/>
              <a:t>Nhấn</a:t>
            </a:r>
            <a:r>
              <a:rPr lang="en-US" sz="2400" dirty="0"/>
              <a:t> </a:t>
            </a:r>
            <a:r>
              <a:rPr lang="en-US" sz="2400" dirty="0" err="1"/>
              <a:t>mạnh</a:t>
            </a:r>
            <a:r>
              <a:rPr lang="en-US" sz="2400" dirty="0"/>
              <a:t> </a:t>
            </a:r>
            <a:r>
              <a:rPr lang="en-US" sz="2400" dirty="0" err="1"/>
              <a:t>những</a:t>
            </a:r>
            <a:r>
              <a:rPr lang="en-US" sz="2400" dirty="0"/>
              <a:t> </a:t>
            </a:r>
            <a:r>
              <a:rPr lang="en-US" sz="2400" dirty="0" err="1"/>
              <a:t>điểm</a:t>
            </a:r>
            <a:r>
              <a:rPr lang="en-US" sz="2400" dirty="0"/>
              <a:t> </a:t>
            </a:r>
            <a:r>
              <a:rPr lang="en-US" sz="2400" dirty="0" err="1"/>
              <a:t>cần</a:t>
            </a:r>
            <a:r>
              <a:rPr lang="en-US" sz="2400" dirty="0"/>
              <a:t> </a:t>
            </a:r>
            <a:r>
              <a:rPr lang="en-US" sz="2400" dirty="0" err="1"/>
              <a:t>nói</a:t>
            </a:r>
            <a:r>
              <a:rPr lang="en-US" sz="2400" dirty="0"/>
              <a:t>. </a:t>
            </a:r>
            <a:r>
              <a:rPr lang="en-US" sz="2400" dirty="0" err="1"/>
              <a:t>Cầu</a:t>
            </a:r>
            <a:r>
              <a:rPr lang="en-US" sz="2400" dirty="0"/>
              <a:t> </a:t>
            </a:r>
            <a:r>
              <a:rPr lang="en-US" sz="2400" dirty="0" err="1"/>
              <a:t>tiến</a:t>
            </a:r>
            <a:r>
              <a:rPr lang="en-US" sz="2400" dirty="0"/>
              <a:t>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2DEBF1-ACC3-49CE-1AA8-53DAD9F3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BD92DF1-3327-43EE-A028-F1411E7CAF74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AF3DE-7FA7-F276-65DA-740CCBED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86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5F8B-CF13-B61A-D79D-FFFD779E5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D136-0B1F-36B9-22AB-ED1FD791A7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Có thể bao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khó</a:t>
            </a:r>
            <a:r>
              <a:rPr lang="en-US" dirty="0"/>
              <a:t> </a:t>
            </a:r>
            <a:r>
              <a:rPr lang="en-US" dirty="0" err="1"/>
              <a:t>khăn</a:t>
            </a:r>
            <a:r>
              <a:rPr lang="en-US" dirty="0"/>
              <a:t>/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,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A250FC-A74C-D1BB-2412-9E1C87D405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4A320A31-2E2D-4B2F-B238-617E55408326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94594-11AB-2FC3-43DB-8D4F3D184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</a:p>
        </p:txBody>
      </p:sp>
    </p:spTree>
    <p:extLst>
      <p:ext uri="{BB962C8B-B14F-4D97-AF65-F5344CB8AC3E}">
        <p14:creationId xmlns:p14="http://schemas.microsoft.com/office/powerpoint/2010/main" val="212711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EB886-0386-6776-A0E8-66C87402F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từng</a:t>
            </a:r>
            <a:r>
              <a:rPr lang="en-US" dirty="0"/>
              <a:t> phần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AA968-9377-D13D-D612-111BCC90FE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mạnh</a:t>
            </a:r>
            <a:endParaRPr lang="en-US" dirty="0"/>
          </a:p>
          <a:p>
            <a:r>
              <a:rPr lang="en-US" dirty="0"/>
              <a:t>2 – 4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A2FE93-65BE-5F71-3B42-DFD599A34C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7B9F9BD-2A11-4210-B8BE-496FF157D576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822E8-6C46-F5D3-EEA1-6CECD5807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</a:p>
        </p:txBody>
      </p:sp>
    </p:spTree>
    <p:extLst>
      <p:ext uri="{BB962C8B-B14F-4D97-AF65-F5344CB8AC3E}">
        <p14:creationId xmlns:p14="http://schemas.microsoft.com/office/powerpoint/2010/main" val="8992120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7">
            <a:extLst>
              <a:ext uri="{FF2B5EF4-FFF2-40B4-BE49-F238E27FC236}">
                <a16:creationId xmlns:a16="http://schemas.microsoft.com/office/drawing/2014/main" id="{50AA9BEA-BE74-088F-38B3-0F0D52031BEE}"/>
              </a:ext>
            </a:extLst>
          </p:cNvPr>
          <p:cNvSpPr/>
          <p:nvPr/>
        </p:nvSpPr>
        <p:spPr>
          <a:xfrm>
            <a:off x="6858782" y="702781"/>
            <a:ext cx="3503635" cy="3100717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5651493F-DC36-4547-9B62-22D0BA74E99E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3389448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3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quả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đạt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được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3424028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858782" y="702781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363707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A93E-180A-2D02-A7BF-18A45FC0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,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, </a:t>
            </a:r>
            <a:r>
              <a:rPr lang="en-US" dirty="0" err="1"/>
              <a:t>lời</a:t>
            </a:r>
            <a:r>
              <a:rPr lang="en-US" dirty="0"/>
              <a:t> cảm ơn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29E363-D7D8-B184-D1E1-3D4C50FB2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 – 2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A5C2E-C855-89D0-4471-B8E463AC21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36046FD7-ED74-496C-8FA0-2782AFAC7227}" type="datetime1">
              <a:rPr lang="en-US" smtClean="0"/>
              <a:t>05/11/2024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2C6E9-283A-3743-4FF2-DEE1B1EC7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</a:p>
        </p:txBody>
      </p:sp>
      <p:sp>
        <p:nvSpPr>
          <p:cNvPr id="7" name="Right Triangle 6">
            <a:extLst>
              <a:ext uri="{FF2B5EF4-FFF2-40B4-BE49-F238E27FC236}">
                <a16:creationId xmlns:a16="http://schemas.microsoft.com/office/drawing/2014/main" id="{D9B7F6F5-69D0-5235-02FA-98C6B4E15A0E}"/>
              </a:ext>
            </a:extLst>
          </p:cNvPr>
          <p:cNvSpPr/>
          <p:nvPr/>
        </p:nvSpPr>
        <p:spPr>
          <a:xfrm>
            <a:off x="3404" y="2245594"/>
            <a:ext cx="1246329" cy="3429000"/>
          </a:xfrm>
          <a:prstGeom prst="rtTriangle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510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9DA3CE2-89B9-A202-E10D-12D68142E788}"/>
              </a:ext>
            </a:extLst>
          </p:cNvPr>
          <p:cNvSpPr/>
          <p:nvPr/>
        </p:nvSpPr>
        <p:spPr>
          <a:xfrm>
            <a:off x="10043522" y="0"/>
            <a:ext cx="2148478" cy="6858000"/>
          </a:xfrm>
          <a:prstGeom prst="rect">
            <a:avLst/>
          </a:prstGeom>
          <a:solidFill>
            <a:srgbClr val="0070C0">
              <a:alpha val="9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73504F-6263-9779-C6CB-0AE0405BF3B2}"/>
              </a:ext>
            </a:extLst>
          </p:cNvPr>
          <p:cNvSpPr/>
          <p:nvPr/>
        </p:nvSpPr>
        <p:spPr>
          <a:xfrm>
            <a:off x="9639662" y="0"/>
            <a:ext cx="1915160" cy="685800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BA77D-92AD-88B4-37CD-E07B508709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32BE184-EA59-4C33-882A-207BC3537DC0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5604F8-1D78-11D4-C487-5DA9E6A88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BFE1A-0F06-3FCE-8D64-3C46FAE1E0A8}"/>
              </a:ext>
            </a:extLst>
          </p:cNvPr>
          <p:cNvSpPr txBox="1"/>
          <p:nvPr/>
        </p:nvSpPr>
        <p:spPr>
          <a:xfrm>
            <a:off x="1656079" y="2418308"/>
            <a:ext cx="6318877" cy="19595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1: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Tổng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endParaRPr lang="en-US" sz="28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2: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Chương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3: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Kết</a:t>
            </a:r>
            <a:r>
              <a:rPr lang="en-US" sz="28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luận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F26FC8-41B5-7F24-63EA-E2232FB45FCA}"/>
              </a:ext>
            </a:extLst>
          </p:cNvPr>
          <p:cNvSpPr txBox="1"/>
          <p:nvPr/>
        </p:nvSpPr>
        <p:spPr>
          <a:xfrm>
            <a:off x="838200" y="1370446"/>
            <a:ext cx="3454400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Bố</a:t>
            </a:r>
            <a:r>
              <a:rPr lang="en-US" sz="3600" b="1" kern="100" dirty="0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600" b="1" kern="100" dirty="0" err="1">
                <a:solidFill>
                  <a:schemeClr val="accent1">
                    <a:lumMod val="50000"/>
                  </a:schemeClr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cục</a:t>
            </a:r>
            <a:endParaRPr lang="en-US" sz="3600" kern="100" dirty="0">
              <a:solidFill>
                <a:schemeClr val="accent1">
                  <a:lumMod val="50000"/>
                </a:schemeClr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8B1C1F3-0A2A-F93C-C906-F377A2A5D899}"/>
              </a:ext>
            </a:extLst>
          </p:cNvPr>
          <p:cNvCxnSpPr>
            <a:cxnSpLocks/>
          </p:cNvCxnSpPr>
          <p:nvPr/>
        </p:nvCxnSpPr>
        <p:spPr>
          <a:xfrm>
            <a:off x="1747520" y="2072177"/>
            <a:ext cx="2067560" cy="0"/>
          </a:xfrm>
          <a:prstGeom prst="line">
            <a:avLst/>
          </a:prstGeom>
          <a:ln w="381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327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FF8CC81-5316-4897-85A1-32584371EE37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3257913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  <a:buFont typeface="+mj-lt"/>
              <a:buAutoNum type="arabicPeriod"/>
            </a:pP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Tổng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quan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32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3200" b="1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F1209-4B39-33E0-39E8-B5E60747BC2F}"/>
              </a:ext>
            </a:extLst>
          </p:cNvPr>
          <p:cNvSpPr txBox="1"/>
          <p:nvPr/>
        </p:nvSpPr>
        <p:spPr>
          <a:xfrm>
            <a:off x="1214120" y="3926513"/>
            <a:ext cx="6096000" cy="15594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Lý do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chọn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Mục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tiêu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tài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Phạm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3292493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0A084DA9-CF92-6409-83CA-35AE5D0A58F3}"/>
              </a:ext>
            </a:extLst>
          </p:cNvPr>
          <p:cNvSpPr/>
          <p:nvPr/>
        </p:nvSpPr>
        <p:spPr>
          <a:xfrm>
            <a:off x="6785791" y="348996"/>
            <a:ext cx="4899660" cy="4779210"/>
          </a:xfrm>
          <a:custGeom>
            <a:avLst/>
            <a:gdLst/>
            <a:ahLst/>
            <a:cxnLst/>
            <a:rect l="l" t="t" r="r" b="b"/>
            <a:pathLst>
              <a:path w="8387159" h="8180974">
                <a:moveTo>
                  <a:pt x="0" y="0"/>
                </a:moveTo>
                <a:lnTo>
                  <a:pt x="8387159" y="0"/>
                </a:lnTo>
                <a:lnTo>
                  <a:pt x="8387159" y="8180975"/>
                </a:lnTo>
                <a:lnTo>
                  <a:pt x="0" y="8180975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>
              <a:alphaModFix amt="43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effectLst>
            <a:reflection blurRad="63500" stA="42000" endPos="54000" dist="469900" dir="5400000" sy="-100000" algn="bl" rotWithShape="0"/>
          </a:effectLst>
        </p:spPr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066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22169-F6EB-7119-D16B-1D65749F80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E3BA26E-FEA0-45E0-98D2-B7864C8F8A70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1530F-B2E9-ECDA-F944-BC9698798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261D7-A24B-5CA2-7619-C3DD04BA2B79}"/>
              </a:ext>
            </a:extLst>
          </p:cNvPr>
          <p:cNvSpPr txBox="1"/>
          <p:nvPr/>
        </p:nvSpPr>
        <p:spPr>
          <a:xfrm>
            <a:off x="1214120" y="2614477"/>
            <a:ext cx="4734560" cy="634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720"/>
              </a:spcBef>
              <a:spcAft>
                <a:spcPts val="720"/>
              </a:spcAft>
            </a:pP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2.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Triển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khai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32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32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32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7F1209-4B39-33E0-39E8-B5E60747BC2F}"/>
              </a:ext>
            </a:extLst>
          </p:cNvPr>
          <p:cNvSpPr txBox="1"/>
          <p:nvPr/>
        </p:nvSpPr>
        <p:spPr>
          <a:xfrm>
            <a:off x="1214120" y="3429000"/>
            <a:ext cx="6096000" cy="210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Ứng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pháp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Giám</a:t>
            </a:r>
            <a:r>
              <a:rPr lang="en-US" sz="2400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sát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Lỗi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ghi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522C9D-5E79-7CDA-1311-DEBB0D4DF47C}"/>
              </a:ext>
            </a:extLst>
          </p:cNvPr>
          <p:cNvSpPr/>
          <p:nvPr/>
        </p:nvSpPr>
        <p:spPr>
          <a:xfrm>
            <a:off x="838200" y="2649057"/>
            <a:ext cx="225698" cy="599440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D9A24B2F-3022-957B-B44B-97CFE7C9D2AD}"/>
              </a:ext>
            </a:extLst>
          </p:cNvPr>
          <p:cNvSpPr/>
          <p:nvPr/>
        </p:nvSpPr>
        <p:spPr>
          <a:xfrm>
            <a:off x="506549" y="348996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Freeform 7">
            <a:extLst>
              <a:ext uri="{FF2B5EF4-FFF2-40B4-BE49-F238E27FC236}">
                <a16:creationId xmlns:a16="http://schemas.microsoft.com/office/drawing/2014/main" id="{E0836FDB-0E56-E5E5-57E3-7C02C957C94C}"/>
              </a:ext>
            </a:extLst>
          </p:cNvPr>
          <p:cNvSpPr/>
          <p:nvPr/>
        </p:nvSpPr>
        <p:spPr>
          <a:xfrm>
            <a:off x="6709296" y="575770"/>
            <a:ext cx="4644504" cy="4110386"/>
          </a:xfrm>
          <a:custGeom>
            <a:avLst/>
            <a:gdLst/>
            <a:ahLst/>
            <a:cxnLst/>
            <a:rect l="l" t="t" r="r" b="b"/>
            <a:pathLst>
              <a:path w="6216645" h="5501731">
                <a:moveTo>
                  <a:pt x="0" y="0"/>
                </a:moveTo>
                <a:lnTo>
                  <a:pt x="6216646" y="0"/>
                </a:lnTo>
                <a:lnTo>
                  <a:pt x="6216646" y="5501731"/>
                </a:lnTo>
                <a:lnTo>
                  <a:pt x="0" y="550173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a:blipFill>
          <a:effectLst>
            <a:reflection blurRad="165100" stA="46000" endPos="60000" dist="190500" dir="5400000" sy="-100000" algn="bl" rotWithShape="0"/>
          </a:effectLst>
        </p:spPr>
      </p:sp>
    </p:spTree>
    <p:extLst>
      <p:ext uri="{BB962C8B-B14F-4D97-AF65-F5344CB8AC3E}">
        <p14:creationId xmlns:p14="http://schemas.microsoft.com/office/powerpoint/2010/main" val="1703875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EBD2A72C-AB5B-4E12-A84E-D2C577854439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1772671" y="4623321"/>
            <a:ext cx="1111822" cy="1376997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Thông tin </a:t>
            </a:r>
            <a:r>
              <a:rPr lang="en-US" sz="1400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tín</a:t>
            </a:r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sz="1400" b="1" dirty="0"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3052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AC5E40BC-821B-774F-C97B-A41E47304828}"/>
              </a:ext>
            </a:extLst>
          </p:cNvPr>
          <p:cNvSpPr/>
          <p:nvPr/>
        </p:nvSpPr>
        <p:spPr>
          <a:xfrm>
            <a:off x="4574350" y="4727452"/>
            <a:ext cx="1633410" cy="1168733"/>
          </a:xfrm>
          <a:prstGeom prst="flowChartMultidocumen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Sao </a:t>
            </a:r>
            <a:r>
              <a:rPr lang="en-US" sz="1600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lưu</a:t>
            </a:r>
            <a:endParaRPr lang="en-US" sz="1600" b="1" dirty="0">
              <a:solidFill>
                <a:schemeClr val="tx1"/>
              </a:solidFill>
              <a:latin typeface="iCiel Gotham Medium" pitchFamily="50" charset="0"/>
              <a:cs typeface="iCiel Gotham Medium" pitchFamily="50" charset="0"/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(RMAN)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ECF00D-B5E4-A3E7-E339-7E185C2E5D7B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 flipV="1">
            <a:off x="2884493" y="5311819"/>
            <a:ext cx="1689857" cy="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97437-28D6-32AC-106A-D03DCF5AC247}"/>
              </a:ext>
            </a:extLst>
          </p:cNvPr>
          <p:cNvSpPr txBox="1"/>
          <p:nvPr/>
        </p:nvSpPr>
        <p:spPr>
          <a:xfrm>
            <a:off x="717266" y="1452489"/>
            <a:ext cx="54904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b="1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CSDL Thông tin </a:t>
            </a:r>
            <a:r>
              <a:rPr lang="en-US" sz="2000" b="1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</a:t>
            </a:r>
            <a:r>
              <a:rPr lang="en-US" sz="2000" b="1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000" b="1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000" b="1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 - </a:t>
            </a:r>
            <a:r>
              <a:rPr lang="en-US" sz="2000" b="1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SHBFinance</a:t>
            </a:r>
            <a:endParaRPr lang="en-US" sz="2000" b="1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B0238A06-ED9C-27BF-939F-5F2BEB1ADF40}"/>
              </a:ext>
            </a:extLst>
          </p:cNvPr>
          <p:cNvSpPr/>
          <p:nvPr/>
        </p:nvSpPr>
        <p:spPr>
          <a:xfrm>
            <a:off x="-3007242" y="-687313"/>
            <a:ext cx="3535820" cy="353582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F45185A-2E26-A396-63B0-9455C4207487}"/>
              </a:ext>
            </a:extLst>
          </p:cNvPr>
          <p:cNvSpPr/>
          <p:nvPr/>
        </p:nvSpPr>
        <p:spPr>
          <a:xfrm>
            <a:off x="11428434" y="4298862"/>
            <a:ext cx="2825653" cy="282565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1" name="Flowchart: Process 20">
            <a:extLst>
              <a:ext uri="{FF2B5EF4-FFF2-40B4-BE49-F238E27FC236}">
                <a16:creationId xmlns:a16="http://schemas.microsoft.com/office/drawing/2014/main" id="{5618C777-E53D-D70D-14CC-FC0C33ECCAEF}"/>
              </a:ext>
            </a:extLst>
          </p:cNvPr>
          <p:cNvSpPr/>
          <p:nvPr/>
        </p:nvSpPr>
        <p:spPr>
          <a:xfrm>
            <a:off x="936405" y="2459353"/>
            <a:ext cx="1118584" cy="1657473"/>
          </a:xfrm>
          <a:prstGeom prst="flowChartProcess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Instance </a:t>
            </a: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1</a:t>
            </a:r>
          </a:p>
        </p:txBody>
      </p:sp>
      <p:sp>
        <p:nvSpPr>
          <p:cNvPr id="22" name="Flowchart: Process 21">
            <a:extLst>
              <a:ext uri="{FF2B5EF4-FFF2-40B4-BE49-F238E27FC236}">
                <a16:creationId xmlns:a16="http://schemas.microsoft.com/office/drawing/2014/main" id="{2D88BA52-BE5B-5C5C-4250-C483A0AD4041}"/>
              </a:ext>
            </a:extLst>
          </p:cNvPr>
          <p:cNvSpPr/>
          <p:nvPr/>
        </p:nvSpPr>
        <p:spPr>
          <a:xfrm>
            <a:off x="2462816" y="2459353"/>
            <a:ext cx="1118584" cy="1657473"/>
          </a:xfrm>
          <a:prstGeom prst="flowChartProcess">
            <a:avLst/>
          </a:prstGeom>
          <a:solidFill>
            <a:srgbClr val="00B0F0"/>
          </a:solid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Instance 2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F34AA-C822-E84B-D2CD-E6D02275C99D}"/>
              </a:ext>
            </a:extLst>
          </p:cNvPr>
          <p:cNvCxnSpPr>
            <a:cxnSpLocks/>
            <a:stCxn id="21" idx="2"/>
            <a:endCxn id="7" idx="1"/>
          </p:cNvCxnSpPr>
          <p:nvPr/>
        </p:nvCxnSpPr>
        <p:spPr>
          <a:xfrm>
            <a:off x="1495697" y="4116826"/>
            <a:ext cx="832885" cy="506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8074650-AA72-3013-2BEA-2FEA540082AE}"/>
              </a:ext>
            </a:extLst>
          </p:cNvPr>
          <p:cNvCxnSpPr>
            <a:cxnSpLocks/>
            <a:stCxn id="22" idx="2"/>
            <a:endCxn id="7" idx="1"/>
          </p:cNvCxnSpPr>
          <p:nvPr/>
        </p:nvCxnSpPr>
        <p:spPr>
          <a:xfrm flipH="1">
            <a:off x="2328582" y="4116826"/>
            <a:ext cx="693526" cy="50649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AC09C17A-8B3D-3F4C-1F01-DFCE900AA98C}"/>
              </a:ext>
            </a:extLst>
          </p:cNvPr>
          <p:cNvSpPr/>
          <p:nvPr/>
        </p:nvSpPr>
        <p:spPr>
          <a:xfrm>
            <a:off x="7059772" y="2035629"/>
            <a:ext cx="4508170" cy="2081198"/>
          </a:xfrm>
          <a:prstGeom prst="wedgeRectCallout">
            <a:avLst>
              <a:gd name="adj1" fmla="val -81107"/>
              <a:gd name="adj2" fmla="val 72860"/>
            </a:avLst>
          </a:prstGeom>
          <a:solidFill>
            <a:srgbClr val="002060"/>
          </a:solidFill>
          <a:ln>
            <a:noFill/>
          </a:ln>
          <a:effectLst>
            <a:outerShdw blurRad="114300" dist="152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D935D2-CD65-C38E-0D91-1A294603F28F}"/>
              </a:ext>
            </a:extLst>
          </p:cNvPr>
          <p:cNvSpPr txBox="1"/>
          <p:nvPr/>
        </p:nvSpPr>
        <p:spPr>
          <a:xfrm>
            <a:off x="7492943" y="2131667"/>
            <a:ext cx="3860857" cy="19851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Lập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lịch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RMAN:</a:t>
            </a: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Full Backup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vào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cuối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tuần</a:t>
            </a:r>
            <a:endParaRPr lang="en-US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Differential Backup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các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ngày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tuần</a:t>
            </a:r>
            <a:endParaRPr lang="en-US" kern="100" dirty="0">
              <a:solidFill>
                <a:schemeClr val="bg1"/>
              </a:solidFill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342900" indent="-34290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Thực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hiện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buổi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đêm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,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ít</a:t>
            </a:r>
            <a: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kern="100" dirty="0" err="1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tải</a:t>
            </a:r>
            <a:br>
              <a:rPr lang="en-US" kern="100" dirty="0">
                <a:solidFill>
                  <a:schemeClr val="bg1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</a:br>
            <a:endParaRPr lang="en-US" kern="100" dirty="0">
              <a:solidFill>
                <a:schemeClr val="bg1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C38CA-2E43-5E07-6E65-26140024DEF8}"/>
              </a:ext>
            </a:extLst>
          </p:cNvPr>
          <p:cNvSpPr txBox="1"/>
          <p:nvPr/>
        </p:nvSpPr>
        <p:spPr>
          <a:xfrm>
            <a:off x="3465454" y="3076228"/>
            <a:ext cx="1575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RAC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96B1AF04-4524-66CC-1748-B86E426ED152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3/20</a:t>
            </a:r>
          </a:p>
        </p:txBody>
      </p:sp>
    </p:spTree>
    <p:extLst>
      <p:ext uri="{BB962C8B-B14F-4D97-AF65-F5344CB8AC3E}">
        <p14:creationId xmlns:p14="http://schemas.microsoft.com/office/powerpoint/2010/main" val="1032313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B4C41990-19EE-4F9D-96EF-D77F0391022B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30528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Xác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định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097437-28D6-32AC-106A-D03DCF5AC247}"/>
              </a:ext>
            </a:extLst>
          </p:cNvPr>
          <p:cNvSpPr txBox="1"/>
          <p:nvPr/>
        </p:nvSpPr>
        <p:spPr>
          <a:xfrm>
            <a:off x="658246" y="1721739"/>
            <a:ext cx="11221934" cy="3459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US" sz="28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8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8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b="1" kern="100" dirty="0" err="1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của</a:t>
            </a:r>
            <a:r>
              <a:rPr lang="en-US" sz="2800" b="1" kern="100" dirty="0"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RMAN</a:t>
            </a:r>
            <a:endParaRPr lang="en-US" sz="24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Yu, P., Zhou, N., &amp; Sun, H. (2011). </a:t>
            </a:r>
            <a:r>
              <a:rPr lang="en-US" sz="2400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The application of Oracle Data Guard in the Logistics Distribution Management Platform</a:t>
            </a: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IEEE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Liu Xiu-</a:t>
            </a:r>
            <a:r>
              <a:rPr lang="en-US" sz="2400" kern="100" dirty="0" err="1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ju</a:t>
            </a: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(2010). </a:t>
            </a:r>
            <a:r>
              <a:rPr lang="en-US" sz="2400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A brief analysis of the disaster recovery backup technology in Oracle database </a:t>
            </a:r>
            <a:r>
              <a:rPr lang="en-US" sz="2400" i="1" kern="100" dirty="0" err="1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DataGuard</a:t>
            </a: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 IEEE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Fuller, M. (2014). </a:t>
            </a:r>
            <a:r>
              <a:rPr lang="en-US" sz="2400" i="1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Oracle Database 12c: Data Guard Administration</a:t>
            </a:r>
            <a:r>
              <a:rPr lang="en-US" sz="2400" kern="100" dirty="0">
                <a:solidFill>
                  <a:srgbClr val="002060"/>
                </a:solidFill>
                <a:effectLst/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.</a:t>
            </a:r>
            <a:endParaRPr lang="en-US" kern="100" dirty="0">
              <a:solidFill>
                <a:srgbClr val="002060"/>
              </a:solidFill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45" name="Freeform 3">
            <a:extLst>
              <a:ext uri="{FF2B5EF4-FFF2-40B4-BE49-F238E27FC236}">
                <a16:creationId xmlns:a16="http://schemas.microsoft.com/office/drawing/2014/main" id="{B0238A06-ED9C-27BF-939F-5F2BEB1ADF40}"/>
              </a:ext>
            </a:extLst>
          </p:cNvPr>
          <p:cNvSpPr/>
          <p:nvPr/>
        </p:nvSpPr>
        <p:spPr>
          <a:xfrm>
            <a:off x="-3007242" y="-687313"/>
            <a:ext cx="3535820" cy="3535820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" name="Freeform 3">
            <a:extLst>
              <a:ext uri="{FF2B5EF4-FFF2-40B4-BE49-F238E27FC236}">
                <a16:creationId xmlns:a16="http://schemas.microsoft.com/office/drawing/2014/main" id="{8F45185A-2E26-A396-63B0-9455C4207487}"/>
              </a:ext>
            </a:extLst>
          </p:cNvPr>
          <p:cNvSpPr/>
          <p:nvPr/>
        </p:nvSpPr>
        <p:spPr>
          <a:xfrm>
            <a:off x="11428434" y="4298862"/>
            <a:ext cx="2825653" cy="2825653"/>
          </a:xfrm>
          <a:custGeom>
            <a:avLst/>
            <a:gdLst/>
            <a:ahLst/>
            <a:cxnLst/>
            <a:rect l="l" t="t" r="r" b="b"/>
            <a:pathLst>
              <a:path w="5956513" h="5956513">
                <a:moveTo>
                  <a:pt x="0" y="0"/>
                </a:moveTo>
                <a:lnTo>
                  <a:pt x="5956513" y="0"/>
                </a:lnTo>
                <a:lnTo>
                  <a:pt x="5956513" y="5956513"/>
                </a:lnTo>
                <a:lnTo>
                  <a:pt x="0" y="59565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8015DBB-F27E-9135-C6A4-F623E28DFD7A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4/20</a:t>
            </a:r>
          </a:p>
        </p:txBody>
      </p:sp>
    </p:spTree>
    <p:extLst>
      <p:ext uri="{BB962C8B-B14F-4D97-AF65-F5344CB8AC3E}">
        <p14:creationId xmlns:p14="http://schemas.microsoft.com/office/powerpoint/2010/main" val="1633205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F0F862F-10B5-474E-8896-2D3C520F7AAF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5396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437BD-7F5D-28EA-86F4-5A58A9ADA156}"/>
              </a:ext>
            </a:extLst>
          </p:cNvPr>
          <p:cNvSpPr txBox="1"/>
          <p:nvPr/>
        </p:nvSpPr>
        <p:spPr>
          <a:xfrm>
            <a:off x="1115367" y="1955580"/>
            <a:ext cx="9957916" cy="3373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latin typeface="iCiel Gotham Medium" pitchFamily="50" charset="0"/>
                <a:cs typeface="iCiel Gotham Medium" pitchFamily="50" charset="0"/>
              </a:rPr>
              <a:t>Oracle Data Guard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“…a High Availability (HA) solution set that helps organizations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ensure business continuity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by minimizing the various kinds of planned and unplanned </a:t>
            </a:r>
            <a:r>
              <a:rPr lang="en-US" sz="2400" b="1" u="sng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down time</a:t>
            </a:r>
            <a:r>
              <a:rPr lang="en-US" sz="2400" b="1" dirty="0">
                <a:solidFill>
                  <a:srgbClr val="0070C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sz="2400" dirty="0">
                <a:latin typeface="iCiel Gotham Medium" pitchFamily="50" charset="0"/>
                <a:cs typeface="iCiel Gotham Medium" pitchFamily="50" charset="0"/>
              </a:rPr>
              <a:t>that can affect their businesses…”</a:t>
            </a:r>
          </a:p>
          <a:p>
            <a:pPr algn="r">
              <a:lnSpc>
                <a:spcPct val="150000"/>
              </a:lnSpc>
            </a:pPr>
            <a:r>
              <a:rPr lang="en-US" sz="1600" i="1" dirty="0">
                <a:latin typeface="iCiel Gotham Medium" pitchFamily="50" charset="0"/>
                <a:cs typeface="iCiel Gotham Medium" pitchFamily="50" charset="0"/>
              </a:rPr>
              <a:t>- Oracle Data Guard Administrator 12c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91C9BAA-50CE-5834-4CC3-9E060084537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5/20</a:t>
            </a:r>
          </a:p>
        </p:txBody>
      </p:sp>
    </p:spTree>
    <p:extLst>
      <p:ext uri="{BB962C8B-B14F-4D97-AF65-F5344CB8AC3E}">
        <p14:creationId xmlns:p14="http://schemas.microsoft.com/office/powerpoint/2010/main" val="2688747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7C337681-F287-4EE5-AA61-F63A0513459A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2748022" y="2987260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2284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- 2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7657584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Dự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phòng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2748022" y="2757534"/>
            <a:ext cx="6576317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F23E1B-803D-166B-94E7-0761071E5860}"/>
              </a:ext>
            </a:extLst>
          </p:cNvPr>
          <p:cNvCxnSpPr>
            <a:cxnSpLocks/>
          </p:cNvCxnSpPr>
          <p:nvPr/>
        </p:nvCxnSpPr>
        <p:spPr>
          <a:xfrm>
            <a:off x="4414777" y="3886442"/>
            <a:ext cx="3242807" cy="10018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2703249D-A636-5D52-A8AF-D6959D1FE822}"/>
              </a:ext>
            </a:extLst>
          </p:cNvPr>
          <p:cNvSpPr/>
          <p:nvPr/>
        </p:nvSpPr>
        <p:spPr>
          <a:xfrm>
            <a:off x="2748022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F49245A-3D75-A1B1-0F2D-94EAF049B230}"/>
              </a:ext>
            </a:extLst>
          </p:cNvPr>
          <p:cNvCxnSpPr>
            <a:cxnSpLocks/>
            <a:stCxn id="19" idx="2"/>
            <a:endCxn id="7" idx="1"/>
          </p:cNvCxnSpPr>
          <p:nvPr/>
        </p:nvCxnSpPr>
        <p:spPr>
          <a:xfrm>
            <a:off x="3581400" y="2246472"/>
            <a:ext cx="0" cy="740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8150859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6121398" y="2887597"/>
            <a:ext cx="0" cy="26719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2776220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7713981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2E648D-3A92-5E13-9533-56B409743F6F}"/>
              </a:ext>
            </a:extLst>
          </p:cNvPr>
          <p:cNvSpPr txBox="1"/>
          <p:nvPr/>
        </p:nvSpPr>
        <p:spPr>
          <a:xfrm>
            <a:off x="4340604" y="3268597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Đồng</a:t>
            </a:r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bộ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F2FB5D-3C24-2EA4-12FE-AF88D9704011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6/20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35AB0-E2DF-734B-6BB8-946E58E0BDBD}"/>
              </a:ext>
            </a:extLst>
          </p:cNvPr>
          <p:cNvCxnSpPr>
            <a:cxnSpLocks/>
          </p:cNvCxnSpPr>
          <p:nvPr/>
        </p:nvCxnSpPr>
        <p:spPr>
          <a:xfrm flipH="1">
            <a:off x="4414777" y="4339727"/>
            <a:ext cx="3242807" cy="0"/>
          </a:xfrm>
          <a:prstGeom prst="straightConnector1">
            <a:avLst/>
          </a:prstGeom>
          <a:ln w="571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69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C14A08F0-4E56-44C7-B731-117534837312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7D8E2692-A1C2-0B57-7D4E-6FA274ACF2B4}"/>
              </a:ext>
            </a:extLst>
          </p:cNvPr>
          <p:cNvSpPr/>
          <p:nvPr/>
        </p:nvSpPr>
        <p:spPr>
          <a:xfrm>
            <a:off x="5074920" y="2987260"/>
            <a:ext cx="1666755" cy="2064284"/>
          </a:xfrm>
          <a:prstGeom prst="flowChartMagneticDisk">
            <a:avLst/>
          </a:prstGeom>
          <a:solidFill>
            <a:schemeClr val="bg1">
              <a:lumMod val="65000"/>
            </a:schemeClr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Chính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8" y="533429"/>
            <a:ext cx="544639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Kiến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thức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về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- 3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5F0D2E1E-FC26-421B-BC21-6AB77CF43177}"/>
              </a:ext>
            </a:extLst>
          </p:cNvPr>
          <p:cNvSpPr/>
          <p:nvPr/>
        </p:nvSpPr>
        <p:spPr>
          <a:xfrm>
            <a:off x="9984482" y="2997278"/>
            <a:ext cx="1666755" cy="2064284"/>
          </a:xfrm>
          <a:prstGeom prst="flowChartMagneticDisk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Dự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phòng</a:t>
            </a:r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2FC2FC-E719-9B02-D5D4-B22AE72162A5}"/>
              </a:ext>
            </a:extLst>
          </p:cNvPr>
          <p:cNvCxnSpPr>
            <a:cxnSpLocks/>
          </p:cNvCxnSpPr>
          <p:nvPr/>
        </p:nvCxnSpPr>
        <p:spPr>
          <a:xfrm>
            <a:off x="5074920" y="2757534"/>
            <a:ext cx="6576317" cy="0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42522AB-606B-E3DC-043D-32675475D17A}"/>
              </a:ext>
            </a:extLst>
          </p:cNvPr>
          <p:cNvSpPr txBox="1"/>
          <p:nvPr/>
        </p:nvSpPr>
        <p:spPr>
          <a:xfrm>
            <a:off x="10477757" y="2268331"/>
            <a:ext cx="1610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latin typeface="iCiel Gotham Medium" pitchFamily="50" charset="0"/>
                <a:cs typeface="iCiel Gotham Medium" pitchFamily="50" charset="0"/>
              </a:rPr>
              <a:t>Mạng</a:t>
            </a:r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B441439-5CEF-6136-87D3-46F8009BEDC9}"/>
              </a:ext>
            </a:extLst>
          </p:cNvPr>
          <p:cNvCxnSpPr>
            <a:cxnSpLocks/>
          </p:cNvCxnSpPr>
          <p:nvPr/>
        </p:nvCxnSpPr>
        <p:spPr>
          <a:xfrm>
            <a:off x="8448296" y="2887597"/>
            <a:ext cx="0" cy="2671947"/>
          </a:xfrm>
          <a:prstGeom prst="line">
            <a:avLst/>
          </a:prstGeom>
          <a:ln w="571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6935C0E-2567-1C20-F629-E06522A4ACDB}"/>
              </a:ext>
            </a:extLst>
          </p:cNvPr>
          <p:cNvSpPr txBox="1"/>
          <p:nvPr/>
        </p:nvSpPr>
        <p:spPr>
          <a:xfrm>
            <a:off x="5103118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1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B5FA74D-86D0-82B2-D19C-2F6E53B998B1}"/>
              </a:ext>
            </a:extLst>
          </p:cNvPr>
          <p:cNvSpPr txBox="1"/>
          <p:nvPr/>
        </p:nvSpPr>
        <p:spPr>
          <a:xfrm>
            <a:off x="10040879" y="5424334"/>
            <a:ext cx="1610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latin typeface="iCiel Gotham Medium" pitchFamily="50" charset="0"/>
                <a:cs typeface="iCiel Gotham Medium" pitchFamily="50" charset="0"/>
              </a:rPr>
              <a:t>Data Center 2</a:t>
            </a:r>
            <a:endParaRPr lang="en-US" dirty="0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9B99C-8FE1-A08C-07BF-AE1DDBB2F305}"/>
              </a:ext>
            </a:extLst>
          </p:cNvPr>
          <p:cNvSpPr/>
          <p:nvPr/>
        </p:nvSpPr>
        <p:spPr>
          <a:xfrm>
            <a:off x="5074920" y="1529281"/>
            <a:ext cx="1666755" cy="717191"/>
          </a:xfrm>
          <a:prstGeom prst="rect">
            <a:avLst/>
          </a:prstGeom>
          <a:solidFill>
            <a:srgbClr val="00B0F0"/>
          </a:solidFill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Ứng</a:t>
            </a:r>
            <a:r>
              <a:rPr lang="en-US" b="1" dirty="0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iCiel Gotham Medium" pitchFamily="50" charset="0"/>
                <a:cs typeface="iCiel Gotham Medium" pitchFamily="50" charset="0"/>
              </a:rPr>
              <a:t>dụng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C8E7DCE-BA86-6CA2-1877-1B14D726E41C}"/>
              </a:ext>
            </a:extLst>
          </p:cNvPr>
          <p:cNvCxnSpPr>
            <a:cxnSpLocks/>
            <a:endCxn id="3" idx="2"/>
          </p:cNvCxnSpPr>
          <p:nvPr/>
        </p:nvCxnSpPr>
        <p:spPr>
          <a:xfrm>
            <a:off x="5908298" y="2246472"/>
            <a:ext cx="4076184" cy="17829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8770405-A290-45F6-1E42-6DCCC4284B9E}"/>
              </a:ext>
            </a:extLst>
          </p:cNvPr>
          <p:cNvSpPr txBox="1"/>
          <p:nvPr/>
        </p:nvSpPr>
        <p:spPr>
          <a:xfrm>
            <a:off x="7141210" y="1926251"/>
            <a:ext cx="19878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Chuyển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vai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trò</a:t>
            </a:r>
            <a:r>
              <a:rPr lang="en-US" b="1" dirty="0">
                <a:solidFill>
                  <a:srgbClr val="FF0000"/>
                </a:solidFill>
                <a:latin typeface="iCiel Gotham Medium" pitchFamily="50" charset="0"/>
                <a:cs typeface="iCiel Gotham Medium" pitchFamily="50" charset="0"/>
              </a:rPr>
              <a:t> (Failover)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146" name="Picture 2" descr="Fire transparent GIF - Find on GIFER">
            <a:extLst>
              <a:ext uri="{FF2B5EF4-FFF2-40B4-BE49-F238E27FC236}">
                <a16:creationId xmlns:a16="http://schemas.microsoft.com/office/drawing/2014/main" id="{64407F4F-5449-7B33-3F82-7E69B3126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178" y="2473021"/>
            <a:ext cx="1905000" cy="353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ire transparent GIF - Find on GIFER">
            <a:extLst>
              <a:ext uri="{FF2B5EF4-FFF2-40B4-BE49-F238E27FC236}">
                <a16:creationId xmlns:a16="http://schemas.microsoft.com/office/drawing/2014/main" id="{F7B0092D-D105-AE8B-D0AA-437393156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754" y="3399409"/>
            <a:ext cx="1194218" cy="221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76C453A-6586-16C8-7B50-D92D6487FFE0}"/>
              </a:ext>
            </a:extLst>
          </p:cNvPr>
          <p:cNvSpPr txBox="1"/>
          <p:nvPr/>
        </p:nvSpPr>
        <p:spPr>
          <a:xfrm>
            <a:off x="383232" y="2205842"/>
            <a:ext cx="4076184" cy="3395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Tính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năng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tại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CSDL dự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phòng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:</a:t>
            </a: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Truy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vấn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914400" lvl="1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Sao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với RMAN</a:t>
            </a: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Giảm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thời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gian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ngừng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  <a:p>
            <a:pPr marL="457200" indent="-457200">
              <a:spcBef>
                <a:spcPts val="720"/>
              </a:spcBef>
              <a:spcAft>
                <a:spcPts val="72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Hạn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chế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mất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đồng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bộ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liệu</a:t>
            </a:r>
            <a:endParaRPr lang="en-US" sz="2400" kern="100" dirty="0"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657FA964-14F4-905C-262E-DDF5AC67F7E9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7/20</a:t>
            </a:r>
          </a:p>
        </p:txBody>
      </p:sp>
    </p:spTree>
    <p:extLst>
      <p:ext uri="{BB962C8B-B14F-4D97-AF65-F5344CB8AC3E}">
        <p14:creationId xmlns:p14="http://schemas.microsoft.com/office/powerpoint/2010/main" val="248424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Oracle Architecture - GeeksforGeeks">
            <a:extLst>
              <a:ext uri="{FF2B5EF4-FFF2-40B4-BE49-F238E27FC236}">
                <a16:creationId xmlns:a16="http://schemas.microsoft.com/office/drawing/2014/main" id="{91CC6D5F-3CCD-8DAE-205E-B76FCFBF8C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914" y="1320959"/>
            <a:ext cx="5873825" cy="440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938B8-9B30-4329-FFA8-85F5C95E98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EF50FE5-BA04-4278-8AAE-F4F76A961AE4}" type="datetime1">
              <a:rPr lang="en-US" smtClean="0"/>
              <a:t>05/11/2024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712B2-6428-CEF4-0007-DA33936E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Học viện Ngân hàng, Hà Nội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4572F8-16DB-5954-B40C-AFFAA4C5037E}"/>
              </a:ext>
            </a:extLst>
          </p:cNvPr>
          <p:cNvSpPr txBox="1"/>
          <p:nvPr/>
        </p:nvSpPr>
        <p:spPr>
          <a:xfrm>
            <a:off x="528577" y="533429"/>
            <a:ext cx="69732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720"/>
              </a:spcBef>
              <a:spcAft>
                <a:spcPts val="720"/>
              </a:spcAft>
            </a:pP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Công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nghệ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8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trong</a:t>
            </a:r>
            <a:r>
              <a:rPr lang="en-US" sz="28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Data Guard - 1</a:t>
            </a:r>
            <a:endParaRPr lang="en-US" sz="2800" kern="100" dirty="0">
              <a:effectLst/>
              <a:latin typeface="iCiel Gotham Medium" pitchFamily="50" charset="0"/>
              <a:ea typeface="Calibri" panose="020F0502020204030204" pitchFamily="34" charset="0"/>
              <a:cs typeface="iCiel Gotham Medium" pitchFamily="50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A7C93EA-D578-C097-0BDF-60498B44A90C}"/>
              </a:ext>
            </a:extLst>
          </p:cNvPr>
          <p:cNvSpPr/>
          <p:nvPr/>
        </p:nvSpPr>
        <p:spPr>
          <a:xfrm rot="5400000">
            <a:off x="1133959" y="604884"/>
            <a:ext cx="162999" cy="1114425"/>
          </a:xfrm>
          <a:prstGeom prst="rect">
            <a:avLst/>
          </a:prstGeom>
          <a:solidFill>
            <a:srgbClr val="00B0F0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8">
            <a:extLst>
              <a:ext uri="{FF2B5EF4-FFF2-40B4-BE49-F238E27FC236}">
                <a16:creationId xmlns:a16="http://schemas.microsoft.com/office/drawing/2014/main" id="{26184399-B83C-B56D-467E-A62DB608094C}"/>
              </a:ext>
            </a:extLst>
          </p:cNvPr>
          <p:cNvSpPr/>
          <p:nvPr/>
        </p:nvSpPr>
        <p:spPr>
          <a:xfrm>
            <a:off x="10497094" y="-232543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55" name="Freeform 8">
            <a:extLst>
              <a:ext uri="{FF2B5EF4-FFF2-40B4-BE49-F238E27FC236}">
                <a16:creationId xmlns:a16="http://schemas.microsoft.com/office/drawing/2014/main" id="{386A9D62-1F5D-B31F-EF1F-9547D5523CE4}"/>
              </a:ext>
            </a:extLst>
          </p:cNvPr>
          <p:cNvSpPr/>
          <p:nvPr/>
        </p:nvSpPr>
        <p:spPr>
          <a:xfrm>
            <a:off x="9290593" y="-217261"/>
            <a:ext cx="707571" cy="707571"/>
          </a:xfrm>
          <a:custGeom>
            <a:avLst/>
            <a:gdLst/>
            <a:ahLst/>
            <a:cxnLst/>
            <a:rect l="l" t="t" r="r" b="b"/>
            <a:pathLst>
              <a:path w="2647750" h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5FC7B5-858C-5F94-06F3-078DF3194197}"/>
              </a:ext>
            </a:extLst>
          </p:cNvPr>
          <p:cNvSpPr txBox="1"/>
          <p:nvPr/>
        </p:nvSpPr>
        <p:spPr>
          <a:xfrm>
            <a:off x="528577" y="1973241"/>
            <a:ext cx="5456349" cy="365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Data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Lưu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trữ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Redo Logs Files</a:t>
            </a:r>
          </a:p>
          <a:p>
            <a:pPr marL="457200" indent="-45720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Áp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dụng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thông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tin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thay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</a:t>
            </a:r>
            <a:r>
              <a:rPr lang="en-US" sz="2400" kern="100" dirty="0" err="1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đổi</a:t>
            </a:r>
            <a:r>
              <a:rPr lang="en-US" sz="2400" kern="100" dirty="0"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 – </a:t>
            </a:r>
            <a:r>
              <a:rPr lang="en-US" sz="2400" b="1" kern="100" dirty="0">
                <a:solidFill>
                  <a:srgbClr val="0070C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Media Recovery (Media Failure)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F8E5D33-330D-C69B-517D-363C871A33A1}"/>
              </a:ext>
            </a:extLst>
          </p:cNvPr>
          <p:cNvSpPr/>
          <p:nvPr/>
        </p:nvSpPr>
        <p:spPr>
          <a:xfrm>
            <a:off x="8833104" y="2554224"/>
            <a:ext cx="1066800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83F78EDC-41F1-F35C-B763-FA92ACA37816}"/>
              </a:ext>
            </a:extLst>
          </p:cNvPr>
          <p:cNvSpPr/>
          <p:nvPr/>
        </p:nvSpPr>
        <p:spPr>
          <a:xfrm>
            <a:off x="7985760" y="4974336"/>
            <a:ext cx="624840" cy="694944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49A2986-A367-45B3-4EBD-BD8DC6B800FE}"/>
              </a:ext>
            </a:extLst>
          </p:cNvPr>
          <p:cNvCxnSpPr>
            <a:cxnSpLocks/>
          </p:cNvCxnSpPr>
          <p:nvPr/>
        </p:nvCxnSpPr>
        <p:spPr>
          <a:xfrm flipV="1">
            <a:off x="8290560" y="2987040"/>
            <a:ext cx="701040" cy="2097024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84737BB-D3AF-269D-07F8-3BE2F30FDA83}"/>
              </a:ext>
            </a:extLst>
          </p:cNvPr>
          <p:cNvSpPr/>
          <p:nvPr/>
        </p:nvSpPr>
        <p:spPr>
          <a:xfrm>
            <a:off x="10019592" y="2560320"/>
            <a:ext cx="1136087" cy="627887"/>
          </a:xfrm>
          <a:prstGeom prst="rect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AAECD56-F583-70FC-BBCD-28B0D651C7AE}"/>
              </a:ext>
            </a:extLst>
          </p:cNvPr>
          <p:cNvCxnSpPr>
            <a:cxnSpLocks/>
          </p:cNvCxnSpPr>
          <p:nvPr/>
        </p:nvCxnSpPr>
        <p:spPr>
          <a:xfrm>
            <a:off x="9714700" y="2895600"/>
            <a:ext cx="566928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lowchart: Magnetic Disk 38">
            <a:extLst>
              <a:ext uri="{FF2B5EF4-FFF2-40B4-BE49-F238E27FC236}">
                <a16:creationId xmlns:a16="http://schemas.microsoft.com/office/drawing/2014/main" id="{C131A391-19CE-F9D5-912C-57A104208916}"/>
              </a:ext>
            </a:extLst>
          </p:cNvPr>
          <p:cNvSpPr/>
          <p:nvPr/>
        </p:nvSpPr>
        <p:spPr>
          <a:xfrm>
            <a:off x="9257065" y="4956048"/>
            <a:ext cx="624840" cy="676656"/>
          </a:xfrm>
          <a:prstGeom prst="flowChartMagneticDisk">
            <a:avLst/>
          </a:prstGeom>
          <a:noFill/>
          <a:ln w="571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7CB8704-D7DC-EA0C-3DF8-8D4BA60D2C6F}"/>
              </a:ext>
            </a:extLst>
          </p:cNvPr>
          <p:cNvCxnSpPr>
            <a:cxnSpLocks/>
          </p:cNvCxnSpPr>
          <p:nvPr/>
        </p:nvCxnSpPr>
        <p:spPr>
          <a:xfrm flipH="1">
            <a:off x="9690409" y="3060193"/>
            <a:ext cx="1136087" cy="206044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21B52E4-3F3A-DC67-6916-CBD19EE230C9}"/>
              </a:ext>
            </a:extLst>
          </p:cNvPr>
          <p:cNvCxnSpPr>
            <a:cxnSpLocks/>
          </p:cNvCxnSpPr>
          <p:nvPr/>
        </p:nvCxnSpPr>
        <p:spPr>
          <a:xfrm>
            <a:off x="7183265" y="2041586"/>
            <a:ext cx="0" cy="749436"/>
          </a:xfrm>
          <a:prstGeom prst="straightConnector1">
            <a:avLst/>
          </a:prstGeom>
          <a:ln w="5715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D56B1DDF-B6FE-DB0E-CE1F-784C8D98B7E9}"/>
              </a:ext>
            </a:extLst>
          </p:cNvPr>
          <p:cNvSpPr txBox="1"/>
          <p:nvPr/>
        </p:nvSpPr>
        <p:spPr>
          <a:xfrm>
            <a:off x="6588906" y="1489596"/>
            <a:ext cx="1188718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800" b="1" kern="100" dirty="0">
                <a:solidFill>
                  <a:srgbClr val="002060"/>
                </a:solidFill>
                <a:latin typeface="iCiel Gotham Medium" pitchFamily="50" charset="0"/>
                <a:ea typeface="Calibri" panose="020F0502020204030204" pitchFamily="34" charset="0"/>
                <a:cs typeface="iCiel Gotham Medium" pitchFamily="50" charset="0"/>
              </a:rPr>
              <a:t>UPDATE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E566DF3E-61F2-E2D9-BBC0-8F0B2E591229}"/>
              </a:ext>
            </a:extLst>
          </p:cNvPr>
          <p:cNvSpPr/>
          <p:nvPr/>
        </p:nvSpPr>
        <p:spPr>
          <a:xfrm>
            <a:off x="6139572" y="1914874"/>
            <a:ext cx="778981" cy="749436"/>
          </a:xfrm>
          <a:prstGeom prst="ellipse">
            <a:avLst/>
          </a:prstGeom>
          <a:noFill/>
          <a:ln w="5715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Arrow: Curved Up 2">
            <a:extLst>
              <a:ext uri="{FF2B5EF4-FFF2-40B4-BE49-F238E27FC236}">
                <a16:creationId xmlns:a16="http://schemas.microsoft.com/office/drawing/2014/main" id="{F53FB83D-2071-7B7C-FEE6-E7D53D800F19}"/>
              </a:ext>
            </a:extLst>
          </p:cNvPr>
          <p:cNvSpPr/>
          <p:nvPr/>
        </p:nvSpPr>
        <p:spPr>
          <a:xfrm flipH="1">
            <a:off x="8269077" y="5814316"/>
            <a:ext cx="1399849" cy="572974"/>
          </a:xfrm>
          <a:prstGeom prst="curvedUp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308296-FC2B-4DEB-37E0-FF45100A3046}"/>
              </a:ext>
            </a:extLst>
          </p:cNvPr>
          <p:cNvSpPr txBox="1">
            <a:spLocks/>
          </p:cNvSpPr>
          <p:nvPr/>
        </p:nvSpPr>
        <p:spPr>
          <a:xfrm>
            <a:off x="9982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8/20</a:t>
            </a:r>
          </a:p>
        </p:txBody>
      </p:sp>
    </p:spTree>
    <p:extLst>
      <p:ext uri="{BB962C8B-B14F-4D97-AF65-F5344CB8AC3E}">
        <p14:creationId xmlns:p14="http://schemas.microsoft.com/office/powerpoint/2010/main" val="286306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4813</TotalTime>
  <Words>3565</Words>
  <Application>Microsoft Office PowerPoint</Application>
  <PresentationFormat>Widescreen</PresentationFormat>
  <Paragraphs>462</Paragraphs>
  <Slides>37</Slides>
  <Notes>25</Notes>
  <HiddenSlides>15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iCiel Gotham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Cấu trúc đề tài</vt:lpstr>
      <vt:lpstr>Nội dung từng phần của đề tài</vt:lpstr>
      <vt:lpstr>PowerPoint Presentation</vt:lpstr>
      <vt:lpstr>Kết luận, giải pháp, đề xuất, lời cảm ơn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Hoàng Vũ Lê</dc:creator>
  <cp:lastModifiedBy>Hoàng Vũ Lê</cp:lastModifiedBy>
  <cp:revision>339</cp:revision>
  <dcterms:created xsi:type="dcterms:W3CDTF">2024-04-26T02:18:32Z</dcterms:created>
  <dcterms:modified xsi:type="dcterms:W3CDTF">2024-05-11T16:26:48Z</dcterms:modified>
</cp:coreProperties>
</file>